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9"/>
  </p:notesMasterIdLst>
  <p:handoutMasterIdLst>
    <p:handoutMasterId r:id="rId40"/>
  </p:handoutMasterIdLst>
  <p:sldIdLst>
    <p:sldId id="402" r:id="rId2"/>
    <p:sldId id="403" r:id="rId3"/>
    <p:sldId id="434" r:id="rId4"/>
    <p:sldId id="435" r:id="rId5"/>
    <p:sldId id="436" r:id="rId6"/>
    <p:sldId id="405" r:id="rId7"/>
    <p:sldId id="406" r:id="rId8"/>
    <p:sldId id="407" r:id="rId9"/>
    <p:sldId id="408" r:id="rId10"/>
    <p:sldId id="409" r:id="rId11"/>
    <p:sldId id="411" r:id="rId12"/>
    <p:sldId id="410" r:id="rId13"/>
    <p:sldId id="412" r:id="rId14"/>
    <p:sldId id="413" r:id="rId15"/>
    <p:sldId id="414" r:id="rId16"/>
    <p:sldId id="415" r:id="rId17"/>
    <p:sldId id="422" r:id="rId18"/>
    <p:sldId id="416" r:id="rId19"/>
    <p:sldId id="417" r:id="rId20"/>
    <p:sldId id="418" r:id="rId21"/>
    <p:sldId id="419" r:id="rId22"/>
    <p:sldId id="421" r:id="rId23"/>
    <p:sldId id="420" r:id="rId24"/>
    <p:sldId id="437" r:id="rId25"/>
    <p:sldId id="424" r:id="rId26"/>
    <p:sldId id="433" r:id="rId27"/>
    <p:sldId id="438" r:id="rId28"/>
    <p:sldId id="439" r:id="rId29"/>
    <p:sldId id="425" r:id="rId30"/>
    <p:sldId id="440" r:id="rId31"/>
    <p:sldId id="441" r:id="rId32"/>
    <p:sldId id="426" r:id="rId33"/>
    <p:sldId id="427" r:id="rId34"/>
    <p:sldId id="428" r:id="rId35"/>
    <p:sldId id="429" r:id="rId36"/>
    <p:sldId id="430" r:id="rId37"/>
    <p:sldId id="431" r:id="rId38"/>
  </p:sldIdLst>
  <p:sldSz cx="9144000" cy="6858000" type="screen4x3"/>
  <p:notesSz cx="6985000" cy="92837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33"/>
    <a:srgbClr val="0000FF"/>
    <a:srgbClr val="3333FF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598" autoAdjust="0"/>
    <p:restoredTop sz="77100" autoAdjust="0"/>
  </p:normalViewPr>
  <p:slideViewPr>
    <p:cSldViewPr>
      <p:cViewPr varScale="1">
        <p:scale>
          <a:sx n="90" d="100"/>
          <a:sy n="90" d="100"/>
        </p:scale>
        <p:origin x="17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 custT="1"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sz="2400" b="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2400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 custT="1"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sz="2400" b="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sz="2400" b="0" dirty="0">
            <a:solidFill>
              <a:schemeClr val="bg1"/>
            </a:solidFill>
            <a:latin typeface="+mj-lt"/>
          </a:endParaRP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 custT="1"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sz="2400" b="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2400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09091" custLinFactY="-9951" custLinFactNeighborX="303" custLinFactNeighborY="-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X="99716" custScaleY="213697" custLinFactNeighborX="351" custLinFactNeighborY="-26237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8387A8A5-8F38-44D2-8081-BE79FCC84E01}" type="presOf" srcId="{A3CD91D2-8899-084F-BE82-872B8AD4B478}" destId="{8A0F78AA-4F0A-E942-8D7A-16EF48F04133}" srcOrd="0" destOrd="0" presId="urn:microsoft.com/office/officeart/2008/layout/VerticalAccentList"/>
    <dgm:cxn modelId="{ABEFE66C-7259-422A-9B5F-DDDF66315FE1}" type="presOf" srcId="{AC8D4089-26EE-0649-89EB-CC0FAB38D3BF}" destId="{590BED3A-8A8E-D74F-9406-A285C54132BD}" srcOrd="0" destOrd="0" presId="urn:microsoft.com/office/officeart/2008/layout/VerticalAccentList"/>
    <dgm:cxn modelId="{EBBB0BB6-CCEA-4C7D-9FD2-C1FD4EB304C3}" type="presOf" srcId="{2224D1E7-67E5-F446-B991-6E0B9C8D9413}" destId="{590BED3A-8A8E-D74F-9406-A285C54132BD}" srcOrd="0" destOrd="2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24562C14-C539-418E-B53A-332D30939362}" type="presOf" srcId="{C6B6EF1D-4DAF-6D42-8C4D-E33F6890DBD2}" destId="{07F9588F-9EB3-E741-8885-CDA2FEF36DE1}" srcOrd="0" destOrd="0" presId="urn:microsoft.com/office/officeart/2008/layout/VerticalAccentList"/>
    <dgm:cxn modelId="{777786D8-AF67-4842-BEAA-04EF4FE04F42}" type="presOf" srcId="{9FBCA061-82DD-9749-A2DF-C4ED768F499B}" destId="{5055CE4B-2B3E-6741-8576-59E607070FDC}" srcOrd="0" destOrd="0" presId="urn:microsoft.com/office/officeart/2008/layout/VerticalAccentList"/>
    <dgm:cxn modelId="{C1B00B7B-FB37-4E25-BCB9-FED469A06F53}" type="presOf" srcId="{E7980283-04EA-504C-9F3B-3F4A495A050F}" destId="{590BED3A-8A8E-D74F-9406-A285C54132BD}" srcOrd="0" destOrd="1" presId="urn:microsoft.com/office/officeart/2008/layout/VerticalAccentList"/>
    <dgm:cxn modelId="{A3C2C502-A035-4A98-AF08-5CBF2B1A8298}" type="presParOf" srcId="{5055CE4B-2B3E-6741-8576-59E607070FDC}" destId="{653CD750-FE2F-9444-B7FE-64FA78C6E403}" srcOrd="0" destOrd="0" presId="urn:microsoft.com/office/officeart/2008/layout/VerticalAccentList"/>
    <dgm:cxn modelId="{BBC788BC-6573-4D74-A840-3F81E0562260}" type="presParOf" srcId="{653CD750-FE2F-9444-B7FE-64FA78C6E403}" destId="{8A0F78AA-4F0A-E942-8D7A-16EF48F04133}" srcOrd="0" destOrd="0" presId="urn:microsoft.com/office/officeart/2008/layout/VerticalAccentList"/>
    <dgm:cxn modelId="{FF064FFE-70F2-4112-B7C9-56311AFD78EA}" type="presParOf" srcId="{5055CE4B-2B3E-6741-8576-59E607070FDC}" destId="{0D15F70A-E27A-6543-BA3A-4320319B6615}" srcOrd="1" destOrd="0" presId="urn:microsoft.com/office/officeart/2008/layout/VerticalAccentList"/>
    <dgm:cxn modelId="{7DE56E53-F9FA-4643-A7C4-C61C79A2B56B}" type="presParOf" srcId="{0D15F70A-E27A-6543-BA3A-4320319B6615}" destId="{1C1DEC84-9C5B-604D-84C4-60E85E655135}" srcOrd="0" destOrd="0" presId="urn:microsoft.com/office/officeart/2008/layout/VerticalAccentList"/>
    <dgm:cxn modelId="{26F9210C-7105-4946-8098-E846EE90C683}" type="presParOf" srcId="{0D15F70A-E27A-6543-BA3A-4320319B6615}" destId="{2A8DF3A5-F037-8E4C-8375-A2A9F05C7CD1}" srcOrd="1" destOrd="0" presId="urn:microsoft.com/office/officeart/2008/layout/VerticalAccentList"/>
    <dgm:cxn modelId="{519FEC04-9026-4364-9392-7F7CCB82EA64}" type="presParOf" srcId="{0D15F70A-E27A-6543-BA3A-4320319B6615}" destId="{27235DC7-1949-BB4C-9443-1F1276F9E9A2}" srcOrd="2" destOrd="0" presId="urn:microsoft.com/office/officeart/2008/layout/VerticalAccentList"/>
    <dgm:cxn modelId="{9658F81C-D6EB-4477-83E7-A0FB01B1B3F6}" type="presParOf" srcId="{0D15F70A-E27A-6543-BA3A-4320319B6615}" destId="{426BA5A9-25D4-8B46-998D-E2F8284A045A}" srcOrd="3" destOrd="0" presId="urn:microsoft.com/office/officeart/2008/layout/VerticalAccentList"/>
    <dgm:cxn modelId="{A9F80EFD-273E-4AF9-B83D-DA035ED901E4}" type="presParOf" srcId="{0D15F70A-E27A-6543-BA3A-4320319B6615}" destId="{1E584223-C961-0C46-87F4-C620E88EF2E8}" srcOrd="4" destOrd="0" presId="urn:microsoft.com/office/officeart/2008/layout/VerticalAccentList"/>
    <dgm:cxn modelId="{92EF35FF-52CA-47F4-A5A1-882D6EAAF4E7}" type="presParOf" srcId="{0D15F70A-E27A-6543-BA3A-4320319B6615}" destId="{6A2513BE-81D5-8347-94D4-DC189B384BD6}" srcOrd="5" destOrd="0" presId="urn:microsoft.com/office/officeart/2008/layout/VerticalAccentList"/>
    <dgm:cxn modelId="{C2EBCC81-4199-4091-A5B3-A6A566087716}" type="presParOf" srcId="{0D15F70A-E27A-6543-BA3A-4320319B6615}" destId="{A1563A79-4585-8444-8E00-23024449E160}" srcOrd="6" destOrd="0" presId="urn:microsoft.com/office/officeart/2008/layout/VerticalAccentList"/>
    <dgm:cxn modelId="{71B8A2A4-5719-420E-AC5A-CD2D8115CF98}" type="presParOf" srcId="{0D15F70A-E27A-6543-BA3A-4320319B6615}" destId="{590BED3A-8A8E-D74F-9406-A285C54132BD}" srcOrd="7" destOrd="0" presId="urn:microsoft.com/office/officeart/2008/layout/VerticalAccentList"/>
    <dgm:cxn modelId="{9793AB7E-E19B-4BE8-ACB7-14D46D24F217}" type="presParOf" srcId="{5055CE4B-2B3E-6741-8576-59E607070FDC}" destId="{FA6145AB-4513-AD4C-8FE5-54F5FB1A8C98}" srcOrd="2" destOrd="0" presId="urn:microsoft.com/office/officeart/2008/layout/VerticalAccentList"/>
    <dgm:cxn modelId="{A46A6593-1526-4D2C-8762-1AEB585FBADB}" type="presParOf" srcId="{5055CE4B-2B3E-6741-8576-59E607070FDC}" destId="{5A1C645D-690D-D943-98F9-70FB448D2D46}" srcOrd="3" destOrd="0" presId="urn:microsoft.com/office/officeart/2008/layout/VerticalAccentList"/>
    <dgm:cxn modelId="{FF765000-87E3-44BB-ABEC-BDC9D5359D84}" type="presParOf" srcId="{5A1C645D-690D-D943-98F9-70FB448D2D46}" destId="{07F9588F-9EB3-E741-8885-CDA2FEF36DE1}" srcOrd="0" destOrd="0" presId="urn:microsoft.com/office/officeart/2008/layout/VerticalAccentList"/>
    <dgm:cxn modelId="{01E3D5F7-42C0-4996-8570-7F923543F91A}" type="presParOf" srcId="{5055CE4B-2B3E-6741-8576-59E607070FDC}" destId="{31A6E4BE-782D-A64A-A0DA-3233A6253DA1}" srcOrd="4" destOrd="0" presId="urn:microsoft.com/office/officeart/2008/layout/VerticalAccentList"/>
    <dgm:cxn modelId="{40ABACEF-53F3-40C8-9536-07AD2EE58DBE}" type="presParOf" srcId="{31A6E4BE-782D-A64A-A0DA-3233A6253DA1}" destId="{AF025BF2-0141-C34A-8C86-0BD4F9F0C5E3}" srcOrd="0" destOrd="0" presId="urn:microsoft.com/office/officeart/2008/layout/VerticalAccentList"/>
    <dgm:cxn modelId="{33B88B6B-022A-4B18-9D7F-2C82A962ED8F}" type="presParOf" srcId="{31A6E4BE-782D-A64A-A0DA-3233A6253DA1}" destId="{42D0A897-69A3-2641-B153-81B19E477D6E}" srcOrd="1" destOrd="0" presId="urn:microsoft.com/office/officeart/2008/layout/VerticalAccentList"/>
    <dgm:cxn modelId="{8B5B681F-BF02-4CDB-AD63-A75C7D352287}" type="presParOf" srcId="{31A6E4BE-782D-A64A-A0DA-3233A6253DA1}" destId="{A185987E-C74B-D84A-9B29-DB29AF855B16}" srcOrd="2" destOrd="0" presId="urn:microsoft.com/office/officeart/2008/layout/VerticalAccentList"/>
    <dgm:cxn modelId="{4445AE5A-87BC-43F4-844B-C30B47A8F5AB}" type="presParOf" srcId="{31A6E4BE-782D-A64A-A0DA-3233A6253DA1}" destId="{AB324266-514F-D343-8006-47637E25945D}" srcOrd="3" destOrd="0" presId="urn:microsoft.com/office/officeart/2008/layout/VerticalAccentList"/>
    <dgm:cxn modelId="{C68E90FC-2B8E-4497-9C44-E2928D70F9C2}" type="presParOf" srcId="{31A6E4BE-782D-A64A-A0DA-3233A6253DA1}" destId="{23D90628-57E6-5047-ABE3-E85023B7BE99}" srcOrd="4" destOrd="0" presId="urn:microsoft.com/office/officeart/2008/layout/VerticalAccentList"/>
    <dgm:cxn modelId="{797A5141-8DAB-4D8E-9F18-B892D8BD4B11}" type="presParOf" srcId="{31A6E4BE-782D-A64A-A0DA-3233A6253DA1}" destId="{648DAA55-B913-DC4E-ABF6-1961E9B665F4}" srcOrd="5" destOrd="0" presId="urn:microsoft.com/office/officeart/2008/layout/VerticalAccentList"/>
    <dgm:cxn modelId="{58FFB516-901B-4187-B6A2-631D135583A8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/>
      <dgm:t>
        <a:bodyPr/>
        <a:lstStyle/>
        <a:p>
          <a:r>
            <a:rPr lang="en-US" dirty="0" smtClean="0">
              <a:effectLst/>
            </a:rPr>
            <a:t>Source IP address</a:t>
          </a:r>
          <a:endParaRPr lang="en-US" dirty="0">
            <a:effectLst/>
          </a:endParaRP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/>
      <dgm:t>
        <a:bodyPr/>
        <a:lstStyle/>
        <a:p>
          <a:r>
            <a:rPr lang="en-US" dirty="0" smtClean="0">
              <a:effectLst/>
            </a:rPr>
            <a:t>Destination IP address</a:t>
          </a:r>
          <a:endParaRPr lang="en-US" dirty="0">
            <a:effectLst/>
          </a:endParaRP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/>
      <dgm:t>
        <a:bodyPr/>
        <a:lstStyle/>
        <a:p>
          <a:r>
            <a:rPr lang="en-US" dirty="0" smtClean="0">
              <a:effectLst/>
            </a:rPr>
            <a:t>Source and destination transport-level address</a:t>
          </a:r>
          <a:endParaRPr lang="en-US" dirty="0">
            <a:effectLst/>
          </a:endParaRP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/>
      <dgm:t>
        <a:bodyPr/>
        <a:lstStyle/>
        <a:p>
          <a:r>
            <a:rPr lang="en-US" dirty="0" smtClean="0">
              <a:effectLst/>
            </a:rPr>
            <a:t>IP protocol field</a:t>
          </a:r>
          <a:endParaRPr lang="en-US" dirty="0">
            <a:effectLst/>
          </a:endParaRP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/>
      <dgm:t>
        <a:bodyPr/>
        <a:lstStyle/>
        <a:p>
          <a:r>
            <a:rPr lang="en-US" dirty="0" smtClean="0">
              <a:effectLst/>
            </a:rPr>
            <a:t>Interface</a:t>
          </a:r>
          <a:endParaRPr lang="en-US" dirty="0">
            <a:effectLst/>
          </a:endParaRP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 custLinFactNeighborY="-179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A4F69-133B-A849-99D7-8121D32013C5}" type="pres">
      <dgm:prSet presAssocID="{238C3D44-A117-4E4A-9E67-E09CF4B9D512}" presName="desTx" presStyleLbl="alignAccFollowNode1" presStyleIdx="0" presStyleCnt="1" custLinFactNeighborX="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1A1494D5-8EEF-4D4C-8C0F-918D39400C9E}" type="presOf" srcId="{C871D84E-346F-F04A-A10E-A8C4E1B8135D}" destId="{F43A4F69-133B-A849-99D7-8121D32013C5}" srcOrd="0" destOrd="2" presId="urn:microsoft.com/office/officeart/2005/8/layout/hList1"/>
    <dgm:cxn modelId="{86CF9D9A-9A81-4592-ADF8-2D47DE262B19}" type="presOf" srcId="{2397B89F-ACEA-DA44-8651-68BC248E4AAC}" destId="{F43A4F69-133B-A849-99D7-8121D32013C5}" srcOrd="0" destOrd="1" presId="urn:microsoft.com/office/officeart/2005/8/layout/hList1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7C3B90B0-5118-4F52-B3FB-3D57393A4945}" type="presOf" srcId="{7853777C-A2A5-2F40-81CC-F02A59E49DDB}" destId="{F43A4F69-133B-A849-99D7-8121D32013C5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0FCCC1FF-2683-4899-AFD3-2979DEA1C331}" type="presOf" srcId="{D3D4CB05-BDD2-164D-BEC8-367865314CEF}" destId="{F43A4F69-133B-A849-99D7-8121D32013C5}" srcOrd="0" destOrd="4" presId="urn:microsoft.com/office/officeart/2005/8/layout/hList1"/>
    <dgm:cxn modelId="{6D40FD91-DA34-4102-BB99-2C275BCC611C}" type="presOf" srcId="{37A901BF-71FC-B64C-9DC5-259D21A670DA}" destId="{F43A4F69-133B-A849-99D7-8121D32013C5}" srcOrd="0" destOrd="3" presId="urn:microsoft.com/office/officeart/2005/8/layout/hList1"/>
    <dgm:cxn modelId="{8CD5A471-312F-40D0-AB60-49F49D1326BE}" type="presOf" srcId="{238C3D44-A117-4E4A-9E67-E09CF4B9D512}" destId="{1BA9FBF5-6ABB-C64A-8A51-9ED48CEBDC31}" srcOrd="0" destOrd="0" presId="urn:microsoft.com/office/officeart/2005/8/layout/hList1"/>
    <dgm:cxn modelId="{63E34037-291B-402C-A82B-47A4EC934224}" type="presOf" srcId="{5C075CF2-4A1D-D248-B2FC-EF82A4EAA1C1}" destId="{6DC7EF82-39B7-F144-B383-68BBBD4626B1}" srcOrd="0" destOrd="0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CEE1C0B6-EB59-434E-B6E9-90C6B210033F}" type="presParOf" srcId="{6DC7EF82-39B7-F144-B383-68BBBD4626B1}" destId="{F563613D-9176-1046-8535-C48DBFF305C1}" srcOrd="0" destOrd="0" presId="urn:microsoft.com/office/officeart/2005/8/layout/hList1"/>
    <dgm:cxn modelId="{4C679540-9B3A-4E91-9B05-F348AACEBFF0}" type="presParOf" srcId="{F563613D-9176-1046-8535-C48DBFF305C1}" destId="{1BA9FBF5-6ABB-C64A-8A51-9ED48CEBDC31}" srcOrd="0" destOrd="0" presId="urn:microsoft.com/office/officeart/2005/8/layout/hList1"/>
    <dgm:cxn modelId="{B0550466-BBA5-4CD0-BB98-CF8FDDE5E254}" type="presParOf" srcId="{F563613D-9176-1046-8535-C48DBFF305C1}" destId="{F43A4F69-133B-A849-99D7-8121D32013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3_1" csCatId="accent3" phldr="1"/>
      <dgm:spPr/>
    </dgm:pt>
    <dgm:pt modelId="{C71B31FA-71D3-3543-8BDF-C6A154C3FE40}">
      <dgm:prSet phldrT="[Text]"/>
      <dgm:spPr/>
      <dgm:t>
        <a:bodyPr/>
        <a:lstStyle/>
        <a:p>
          <a:r>
            <a:rPr lang="en-US" dirty="0" smtClean="0">
              <a:effectLst/>
            </a:rPr>
            <a:t>SOCKS server</a:t>
          </a:r>
          <a:endParaRPr lang="en-US" dirty="0">
            <a:effectLst/>
          </a:endParaRP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/>
      <dgm:spPr/>
      <dgm:t>
        <a:bodyPr/>
        <a:lstStyle/>
        <a:p>
          <a:r>
            <a:rPr lang="en-US" dirty="0" smtClean="0">
              <a:effectLst/>
            </a:rPr>
            <a:t>SOCKS client library</a:t>
          </a:r>
          <a:endParaRPr lang="en-US" dirty="0">
            <a:effectLst/>
          </a:endParaRP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/>
      <dgm:t>
        <a:bodyPr/>
        <a:lstStyle/>
        <a:p>
          <a:r>
            <a:rPr lang="en-US" sz="1800" dirty="0" smtClean="0">
              <a:effectLst/>
            </a:rPr>
            <a:t>SOCKS-</a:t>
          </a:r>
          <a:r>
            <a:rPr lang="en-US" sz="1800" dirty="0" err="1" smtClean="0">
              <a:effectLst/>
            </a:rPr>
            <a:t>ified</a:t>
          </a:r>
          <a:r>
            <a:rPr lang="en-US" sz="1800" dirty="0" smtClean="0">
              <a:effectLst/>
            </a:rPr>
            <a:t> client applications</a:t>
          </a:r>
          <a:endParaRPr lang="en-US" sz="1800" dirty="0">
            <a:effectLst/>
          </a:endParaRP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  <dgm:t>
        <a:bodyPr/>
        <a:lstStyle/>
        <a:p>
          <a:endParaRPr lang="en-US"/>
        </a:p>
      </dgm:t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E016-9D49-B349-AAC6-E27D3F667411}" type="pres">
      <dgm:prSet presAssocID="{976DF96D-59B4-8E41-9E90-4DBEBBA7D98C}" presName="wedge2" presStyleLbl="node1" presStyleIdx="1" presStyleCnt="3"/>
      <dgm:spPr/>
      <dgm:t>
        <a:bodyPr/>
        <a:lstStyle/>
        <a:p>
          <a:endParaRPr lang="en-US"/>
        </a:p>
      </dgm:t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31FD-2F52-3B4E-9516-F7DAA7030D86}" type="pres">
      <dgm:prSet presAssocID="{976DF96D-59B4-8E41-9E90-4DBEBBA7D98C}" presName="wedge3" presStyleLbl="node1" presStyleIdx="2" presStyleCnt="3" custScaleX="107889"/>
      <dgm:spPr/>
      <dgm:t>
        <a:bodyPr/>
        <a:lstStyle/>
        <a:p>
          <a:endParaRPr lang="en-US"/>
        </a:p>
      </dgm:t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95D6F-0776-3643-8F22-B6ED1E29021E}" type="pres">
      <dgm:prSet presAssocID="{50FA53DD-BC2A-DC4D-B2A4-B63D1B36F504}" presName="arrowWedge1" presStyleLbl="fgSibTrans2D1" presStyleIdx="0" presStyleCnt="3"/>
      <dgm:spPr/>
    </dgm:pt>
    <dgm:pt modelId="{7CF524E1-9020-0A4E-A3EF-8EB024E2515E}" type="pres">
      <dgm:prSet presAssocID="{826D7949-7CB2-0C4F-A34F-00010B2908CC}" presName="arrowWedge2" presStyleLbl="fgSibTrans2D1" presStyleIdx="1" presStyleCnt="3"/>
      <dgm:spPr/>
    </dgm:pt>
    <dgm:pt modelId="{1905C2F3-686C-7A42-8B3C-887B46EBE657}" type="pres">
      <dgm:prSet presAssocID="{B683A9DE-17C5-8848-A1C9-2CF326902797}" presName="arrowWedge3" presStyleLbl="fgSibTrans2D1" presStyleIdx="2" presStyleCnt="3"/>
      <dgm:spPr/>
    </dgm:pt>
  </dgm:ptLst>
  <dgm:cxnLst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37AC494C-E643-9947-BD0F-DFEBF7D561CD}" type="presOf" srcId="{9F5D06A0-5B0B-3246-A9BD-F69E8FE1DA26}" destId="{1D5EE016-9D49-B349-AAC6-E27D3F667411}" srcOrd="0" destOrd="0" presId="urn:microsoft.com/office/officeart/2005/8/layout/cycle8"/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A0230DC7-E490-0745-8E7D-5E94012EE58E}" type="presOf" srcId="{BC92D3D9-5D25-F946-AD8E-62095D864DEE}" destId="{D9BA1667-4574-174A-B8AD-D5823081893E}" srcOrd="1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467E4BE5-B00F-1648-9A1A-3F4FF8C34271}" type="presOf" srcId="{C71B31FA-71D3-3543-8BDF-C6A154C3FE40}" destId="{6AA695DF-2B56-4E46-81C2-D5E3B37329A7}" srcOrd="0" destOrd="0" presId="urn:microsoft.com/office/officeart/2005/8/layout/cycle8"/>
    <dgm:cxn modelId="{50F4F434-F057-B845-A7F4-DD82ED313943}" type="presOf" srcId="{9F5D06A0-5B0B-3246-A9BD-F69E8FE1DA26}" destId="{ABAB57E2-6DFF-194E-8B64-3A387503C68D}" srcOrd="1" destOrd="0" presId="urn:microsoft.com/office/officeart/2005/8/layout/cycle8"/>
    <dgm:cxn modelId="{30FB252A-16D6-884E-9941-85A092CC62EF}" type="presOf" srcId="{C71B31FA-71D3-3543-8BDF-C6A154C3FE40}" destId="{E68056CA-20ED-4442-A9D1-2CC2B3DB9DE5}" srcOrd="1" destOrd="0" presId="urn:microsoft.com/office/officeart/2005/8/layout/cycle8"/>
    <dgm:cxn modelId="{36F63798-199F-9447-BBD5-3E7D22C763C2}" type="presOf" srcId="{976DF96D-59B4-8E41-9E90-4DBEBBA7D98C}" destId="{9E755548-F601-6240-A0B6-7716E0FD7F38}" srcOrd="0" destOrd="0" presId="urn:microsoft.com/office/officeart/2005/8/layout/cycle8"/>
    <dgm:cxn modelId="{FA2AA0A8-4695-6445-BA51-B12F5539E4A5}" type="presOf" srcId="{BC92D3D9-5D25-F946-AD8E-62095D864DEE}" destId="{763A31FD-2F52-3B4E-9516-F7DAA7030D86}" srcOrd="0" destOrd="0" presId="urn:microsoft.com/office/officeart/2005/8/layout/cycle8"/>
    <dgm:cxn modelId="{64D4E968-7C6D-1A43-83F8-65ECFD998AA4}" type="presParOf" srcId="{9E755548-F601-6240-A0B6-7716E0FD7F38}" destId="{6AA695DF-2B56-4E46-81C2-D5E3B37329A7}" srcOrd="0" destOrd="0" presId="urn:microsoft.com/office/officeart/2005/8/layout/cycle8"/>
    <dgm:cxn modelId="{8A201E4D-6372-B249-B37F-676757EDF9BB}" type="presParOf" srcId="{9E755548-F601-6240-A0B6-7716E0FD7F38}" destId="{E4C36F1B-7DB0-BE47-AEF1-1984376DFEC1}" srcOrd="1" destOrd="0" presId="urn:microsoft.com/office/officeart/2005/8/layout/cycle8"/>
    <dgm:cxn modelId="{8AE4844A-3521-B642-BAEF-57A3A0E9990A}" type="presParOf" srcId="{9E755548-F601-6240-A0B6-7716E0FD7F38}" destId="{792EF7C8-BFDB-2F4F-83A4-EC7E6F617241}" srcOrd="2" destOrd="0" presId="urn:microsoft.com/office/officeart/2005/8/layout/cycle8"/>
    <dgm:cxn modelId="{423064BD-2379-5746-8B44-97C8A5C341A9}" type="presParOf" srcId="{9E755548-F601-6240-A0B6-7716E0FD7F38}" destId="{E68056CA-20ED-4442-A9D1-2CC2B3DB9DE5}" srcOrd="3" destOrd="0" presId="urn:microsoft.com/office/officeart/2005/8/layout/cycle8"/>
    <dgm:cxn modelId="{F7A7BAE5-12E0-A249-ABEE-064B52F22814}" type="presParOf" srcId="{9E755548-F601-6240-A0B6-7716E0FD7F38}" destId="{1D5EE016-9D49-B349-AAC6-E27D3F667411}" srcOrd="4" destOrd="0" presId="urn:microsoft.com/office/officeart/2005/8/layout/cycle8"/>
    <dgm:cxn modelId="{0CA0F66B-ABAB-C742-9374-03A00E1EF0F4}" type="presParOf" srcId="{9E755548-F601-6240-A0B6-7716E0FD7F38}" destId="{C8B11015-FD21-D44E-8813-AEDEAA4BDF0A}" srcOrd="5" destOrd="0" presId="urn:microsoft.com/office/officeart/2005/8/layout/cycle8"/>
    <dgm:cxn modelId="{4122AC09-F5CA-CD46-8FAB-98BD99CB6E04}" type="presParOf" srcId="{9E755548-F601-6240-A0B6-7716E0FD7F38}" destId="{83A7C3F7-9543-2D49-A817-7ACC801CB950}" srcOrd="6" destOrd="0" presId="urn:microsoft.com/office/officeart/2005/8/layout/cycle8"/>
    <dgm:cxn modelId="{2E0DC0C8-24C4-FE42-9F21-F5942092AA15}" type="presParOf" srcId="{9E755548-F601-6240-A0B6-7716E0FD7F38}" destId="{ABAB57E2-6DFF-194E-8B64-3A387503C68D}" srcOrd="7" destOrd="0" presId="urn:microsoft.com/office/officeart/2005/8/layout/cycle8"/>
    <dgm:cxn modelId="{DDC2B1D4-9538-D04A-B339-E526D4F1A8F9}" type="presParOf" srcId="{9E755548-F601-6240-A0B6-7716E0FD7F38}" destId="{763A31FD-2F52-3B4E-9516-F7DAA7030D86}" srcOrd="8" destOrd="0" presId="urn:microsoft.com/office/officeart/2005/8/layout/cycle8"/>
    <dgm:cxn modelId="{51D10EE8-D4E2-0440-B2E5-E4CA9C42F981}" type="presParOf" srcId="{9E755548-F601-6240-A0B6-7716E0FD7F38}" destId="{C8E23A6D-11D4-8340-9D2A-B27BACF7DB41}" srcOrd="9" destOrd="0" presId="urn:microsoft.com/office/officeart/2005/8/layout/cycle8"/>
    <dgm:cxn modelId="{CB686AA9-EABC-9545-8F97-C5B5525C5768}" type="presParOf" srcId="{9E755548-F601-6240-A0B6-7716E0FD7F38}" destId="{DF2ECD4E-6A07-1F4D-97D0-CA345F5A2B72}" srcOrd="10" destOrd="0" presId="urn:microsoft.com/office/officeart/2005/8/layout/cycle8"/>
    <dgm:cxn modelId="{74EF4DF9-E15E-D04E-9B72-9E7E5B324AED}" type="presParOf" srcId="{9E755548-F601-6240-A0B6-7716E0FD7F38}" destId="{D9BA1667-4574-174A-B8AD-D5823081893E}" srcOrd="11" destOrd="0" presId="urn:microsoft.com/office/officeart/2005/8/layout/cycle8"/>
    <dgm:cxn modelId="{28C101E2-1F87-EF40-BA6E-7A83334834B2}" type="presParOf" srcId="{9E755548-F601-6240-A0B6-7716E0FD7F38}" destId="{9A295D6F-0776-3643-8F22-B6ED1E29021E}" srcOrd="12" destOrd="0" presId="urn:microsoft.com/office/officeart/2005/8/layout/cycle8"/>
    <dgm:cxn modelId="{EA0C06A2-324F-5248-A694-792FF6983C1A}" type="presParOf" srcId="{9E755548-F601-6240-A0B6-7716E0FD7F38}" destId="{7CF524E1-9020-0A4E-A3EF-8EB024E2515E}" srcOrd="13" destOrd="0" presId="urn:microsoft.com/office/officeart/2005/8/layout/cycle8"/>
    <dgm:cxn modelId="{0E68BFB5-9AE8-B442-990F-AA2E2493A687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73" y="0"/>
          <a:ext cx="7399406" cy="73382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b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chemeClr val="bg1"/>
              </a:solidFill>
            </a:rPr>
            <a:t>Design goals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150173" y="0"/>
        <a:ext cx="7399406" cy="733826"/>
      </dsp:txXfrm>
    </dsp:sp>
    <dsp:sp modelId="{1C1DEC84-9C5B-604D-84C4-60E85E655135}">
      <dsp:nvSpPr>
        <dsp:cNvPr id="0" name=""/>
        <dsp:cNvSpPr/>
      </dsp:nvSpPr>
      <dsp:spPr>
        <a:xfrm>
          <a:off x="127752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7780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8630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8658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508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29535" y="1615571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4689" y="1228582"/>
          <a:ext cx="1731461" cy="137026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64706" y="841807"/>
          <a:ext cx="7474311" cy="2342564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2400" b="0" kern="1200" dirty="0">
            <a:solidFill>
              <a:schemeClr val="bg1"/>
            </a:solidFill>
            <a:latin typeface="+mj-lt"/>
          </a:endParaRPr>
        </a:p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sz="2400" b="0" kern="1200" dirty="0">
            <a:solidFill>
              <a:schemeClr val="bg1"/>
            </a:solidFill>
            <a:latin typeface="+mj-lt"/>
          </a:endParaRPr>
        </a:p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2400" b="0" kern="1200" dirty="0">
            <a:solidFill>
              <a:schemeClr val="bg1"/>
            </a:solidFill>
            <a:latin typeface="+mj-lt"/>
          </a:endParaRPr>
        </a:p>
      </dsp:txBody>
      <dsp:txXfrm>
        <a:off x="164706" y="841807"/>
        <a:ext cx="7474311" cy="2342564"/>
      </dsp:txXfrm>
    </dsp:sp>
    <dsp:sp modelId="{07F9588F-9EB3-E741-8885-CDA2FEF36DE1}">
      <dsp:nvSpPr>
        <dsp:cNvPr id="0" name=""/>
        <dsp:cNvSpPr/>
      </dsp:nvSpPr>
      <dsp:spPr>
        <a:xfrm>
          <a:off x="127752" y="3567902"/>
          <a:ext cx="7399406" cy="672673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b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b="1" kern="1200" dirty="0">
            <a:solidFill>
              <a:schemeClr val="bg1"/>
            </a:solidFill>
          </a:endParaRPr>
        </a:p>
      </dsp:txBody>
      <dsp:txXfrm>
        <a:off x="127752" y="3567902"/>
        <a:ext cx="7399406" cy="672673"/>
      </dsp:txXfrm>
    </dsp:sp>
    <dsp:sp modelId="{AF025BF2-0141-C34A-8C86-0BD4F9F0C5E3}">
      <dsp:nvSpPr>
        <dsp:cNvPr id="0" name=""/>
        <dsp:cNvSpPr/>
      </dsp:nvSpPr>
      <dsp:spPr>
        <a:xfrm>
          <a:off x="127752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71891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6029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60168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307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8445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2584" y="4240575"/>
          <a:ext cx="986587" cy="164431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0"/>
          <a:ext cx="7239000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sz="1700" kern="1200" dirty="0">
            <a:solidFill>
              <a:schemeClr val="bg1"/>
            </a:solidFill>
            <a:effectLst/>
          </a:endParaRPr>
        </a:p>
      </dsp:txBody>
      <dsp:txXfrm>
        <a:off x="0" y="0"/>
        <a:ext cx="7239000" cy="489600"/>
      </dsp:txXfrm>
    </dsp:sp>
    <dsp:sp modelId="{F43A4F69-133B-A849-99D7-8121D32013C5}">
      <dsp:nvSpPr>
        <dsp:cNvPr id="0" name=""/>
        <dsp:cNvSpPr/>
      </dsp:nvSpPr>
      <dsp:spPr>
        <a:xfrm>
          <a:off x="0" y="505595"/>
          <a:ext cx="7239000" cy="1586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</a:rPr>
            <a:t>Source IP address</a:t>
          </a:r>
          <a:endParaRPr lang="en-US" sz="1700" kern="1200" dirty="0">
            <a:effectLst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</a:rPr>
            <a:t>Destination IP address</a:t>
          </a:r>
          <a:endParaRPr lang="en-US" sz="1700" kern="1200" dirty="0">
            <a:effectLst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</a:rPr>
            <a:t>Source and destination transport-level address</a:t>
          </a:r>
          <a:endParaRPr lang="en-US" sz="1700" kern="1200" dirty="0">
            <a:effectLst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</a:rPr>
            <a:t>IP protocol field</a:t>
          </a:r>
          <a:endParaRPr lang="en-US" sz="1700" kern="1200" dirty="0">
            <a:effectLst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</a:rPr>
            <a:t>Interface</a:t>
          </a:r>
          <a:endParaRPr lang="en-US" sz="1700" kern="1200" dirty="0">
            <a:effectLst/>
          </a:endParaRPr>
        </a:p>
      </dsp:txBody>
      <dsp:txXfrm>
        <a:off x="0" y="505595"/>
        <a:ext cx="7239000" cy="1586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14008" y="475785"/>
          <a:ext cx="3054152" cy="305415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SOCKS server</a:t>
          </a:r>
          <a:endParaRPr lang="en-US" sz="2400" kern="1200" dirty="0">
            <a:effectLst/>
          </a:endParaRPr>
        </a:p>
      </dsp:txBody>
      <dsp:txXfrm>
        <a:off x="2023619" y="1122974"/>
        <a:ext cx="1090768" cy="908974"/>
      </dsp:txXfrm>
    </dsp:sp>
    <dsp:sp modelId="{1D5EE016-9D49-B349-AAC6-E27D3F667411}">
      <dsp:nvSpPr>
        <dsp:cNvPr id="0" name=""/>
        <dsp:cNvSpPr/>
      </dsp:nvSpPr>
      <dsp:spPr>
        <a:xfrm>
          <a:off x="351107" y="584862"/>
          <a:ext cx="3054152" cy="305415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SOCKS client library</a:t>
          </a:r>
          <a:endParaRPr lang="en-US" sz="2400" kern="1200" dirty="0">
            <a:effectLst/>
          </a:endParaRPr>
        </a:p>
      </dsp:txBody>
      <dsp:txXfrm>
        <a:off x="1078286" y="2566425"/>
        <a:ext cx="1636153" cy="799897"/>
      </dsp:txXfrm>
    </dsp:sp>
    <dsp:sp modelId="{763A31FD-2F52-3B4E-9516-F7DAA7030D86}">
      <dsp:nvSpPr>
        <dsp:cNvPr id="0" name=""/>
        <dsp:cNvSpPr/>
      </dsp:nvSpPr>
      <dsp:spPr>
        <a:xfrm>
          <a:off x="167735" y="475785"/>
          <a:ext cx="3295094" cy="305415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SOCKS-</a:t>
          </a:r>
          <a:r>
            <a:rPr lang="en-US" sz="1800" kern="1200" dirty="0" err="1" smtClean="0">
              <a:effectLst/>
            </a:rPr>
            <a:t>ified</a:t>
          </a:r>
          <a:r>
            <a:rPr lang="en-US" sz="1800" kern="1200" dirty="0" smtClean="0">
              <a:effectLst/>
            </a:rPr>
            <a:t> client applications</a:t>
          </a:r>
          <a:endParaRPr lang="en-US" sz="1800" kern="1200" dirty="0">
            <a:effectLst/>
          </a:endParaRPr>
        </a:p>
      </dsp:txBody>
      <dsp:txXfrm>
        <a:off x="549416" y="1122974"/>
        <a:ext cx="1176819" cy="908974"/>
      </dsp:txXfrm>
    </dsp:sp>
    <dsp:sp modelId="{9A295D6F-0776-3643-8F22-B6ED1E29021E}">
      <dsp:nvSpPr>
        <dsp:cNvPr id="0" name=""/>
        <dsp:cNvSpPr/>
      </dsp:nvSpPr>
      <dsp:spPr>
        <a:xfrm>
          <a:off x="225193" y="286718"/>
          <a:ext cx="3432285" cy="343228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62040" y="395602"/>
          <a:ext cx="3432285" cy="343228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97355" y="286718"/>
          <a:ext cx="3432285" cy="343228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554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5325"/>
            <a:ext cx="4640262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1" y="4409758"/>
            <a:ext cx="5588000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554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Internet and may or may not also be connected by a private 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65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4E3F51-CE43-4904-A8B3-C5D1677D5BA9}" type="slidenum">
              <a:rPr lang="en-AU" smtClean="0">
                <a:latin typeface="Arial" charset="0"/>
                <a:cs typeface="Arial" charset="0"/>
              </a:rPr>
              <a:pPr/>
              <a:t>10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One advantage of a packet filtering firewall is its simplicity. Also, packet filters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typically are transparent to users and are very fast. [SCAR09b] lists the following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weaknesses of packet filter firewalls: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Because packet filter firewalls do not examine upper-layer data, they cannot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prevent attacks that employ application-specific vulnerabilities or functions.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For example, a packet filter firewall cannot block specific application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commands; if a packet filter firewall allows a given application, all functions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available within that application will be permitted.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Because of the limited information available to the firewall, the logging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functionality present in packet filter firewalls is limited. Packet filter logs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normally contain the same information used to make access control decisions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(source address, destination address, and traffic type).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Most packet filter firewalls do not support advanced user authentication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schemes. Once again, this limitation is mostly due to the lack of upper-layer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functionality by the firewall.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Packet filter firewalls are generally vulnerable to attacks and exploits that take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advantage of problems within the TCP/IP specification and protocol stack,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such as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network layer address spoofing . Many packet filter firewalls cannot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detect a network packet in which the OSI Layer 3 addressing information has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been altered. Spoofing attacks are generally employed by intruders to bypass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security controls implemented in a firewall platform.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Finally, due to the small number of variables used in access control decisions,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packet filter firewalls are susceptible to security breaches caused by improper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configurations. In other words, it is easy to accidentally configure a packet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filter firewall to allow traffic types, sources, and destinations that should be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denied based on an organization’s information security policy.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Some of the attacks that can be made on packet filtering firewalls and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appropriate countermeasures are the following: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IP address spoofing : The intruder transmits packets from the outside with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source IP address field containing an address of an internal host. The attacker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hopes that the use of a spoofed address will allow penetration of systems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employ simple source address security, in which packets from specific trusted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internal hosts are accepted. The countermeasure is to discard packets with 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inside source address if the packet arrives on an external interface. In fact, this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countermeasure is often implemented at the router external to the firewall.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Source routing attacks: The source station specifies the route that a packet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should take as it crosses the Internet, in the hopes that this will bypass security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measures that do not analyze the source routing information. A countermeasure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to discard all packets that use this option.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Tiny fragment attacks : The intruder uses the IP fragmentation option to create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extremely small fragments and force the TCP header information into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separate packet fragment. This attack is designed to circumvent filtering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rules that depend on TCP header information. Typically, a packet filter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will make a filtering decision on the first fragment of a packet. All subsequent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fragments of that packet are filtered out solely on the basis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they are part of the pac-ket whose first fragment was rejected. The attacker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hopes that the filtering firewall examines only the first fragment and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remaining fragments are passed through. A tiny fragment attack can be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defeated by enforcing a rule that the first fragment of a packet must contain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predefined minimum amount of the transport header. If the first fragment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rejected, the filter can remember the packet and discard all subsequent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fragments.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25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37C8CA-02C7-405C-9371-B04E2CA70C0F}" type="slidenum">
              <a:rPr lang="en-AU" smtClean="0">
                <a:latin typeface="Arial" charset="0"/>
                <a:cs typeface="Arial" charset="0"/>
              </a:rPr>
              <a:pPr/>
              <a:t>11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traditional packet filter makes filtering decisions on an individual packet basis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does not take into consideration any higher-layer context. To understand what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is meant by </a:t>
            </a:r>
            <a:r>
              <a:rPr lang="en-US" i="1" dirty="0" smtClean="0">
                <a:latin typeface="Arial" charset="0"/>
                <a:ea typeface="ＭＳ Ｐゴシック" pitchFamily="34" charset="-128"/>
              </a:rPr>
              <a:t>context and why a traditional packet filter is limited with regard to context,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little background is needed. Most standardized applications that run on top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 TCP follow a client/server model. For example, for the Simple Mail Transfer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Protocol (SMTP), e-mail is transmitted from a client system to a server system.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client system generates new e-mail messages, typically from user input.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server system accepts incoming e-mail messages and places them in the appropriate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user mailboxes. SMTP operates by setting up a TCP connection between client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server, in which the TCP server port number, which identifies the SMTP server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application, is 25. The TCP port number for the SMTP client is a number between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1024 and 65535 that is generated by the SMTP client.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 general, when an application that uses TCP creates a session with a remote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host, it creates a TCP connection in which the TCP port number for the remote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(server) application is a number less than 1024 and the TCP port number for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local (client) application is a number between 1024 and 65535. The numbers less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than 1024 are the “well-known” port numbers and are assigned permanently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particular applications (e.g., 25 for server SMTP). The numbers between 1024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65535 are generated dynamically and have temporary significance only for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lifetime of a TCP connection.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simple packet filtering firewall must permit inbound network traffic on all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these high-numbered ports for TCP-based traffic to occur. This creates a vulnerability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that can be exploited by unauthorized users.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stateful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packet inspection firewall reviews the same packet information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as a packet filtering firewall, but also records information about TCP connections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( Figure 9.1c ). Some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stateful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firewalls also keep track of TCP sequence numbers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prevent attacks that depend on the sequence number, such as session hijacking.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Some even inspect limited amounts of application data for some well-known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protocols like FTP, IM, and SIPS commands, in order to identify and track related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connections.</a:t>
            </a:r>
          </a:p>
          <a:p>
            <a:pPr eaLnBrk="1" hangingPunct="1"/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24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dirty="0" err="1" smtClean="0">
                <a:ea typeface="+mn-ea"/>
                <a:cs typeface="+mn-cs"/>
              </a:rPr>
              <a:t>stateful</a:t>
            </a:r>
            <a:r>
              <a:rPr lang="en-US" dirty="0" smtClean="0">
                <a:ea typeface="+mn-ea"/>
                <a:cs typeface="+mn-cs"/>
              </a:rPr>
              <a:t> inspection packet firewall tightens up the rules for TCP traffic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one of the entries in this directory.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4FE0F-4872-439C-9C2C-544241490584}" type="slidenum">
              <a:rPr lang="en-AU" smtClean="0">
                <a:latin typeface="Arial" charset="0"/>
                <a:cs typeface="Arial" charset="0"/>
              </a:rPr>
              <a:pPr/>
              <a:t>12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7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8FBD5D-3F18-452D-8EF7-32B85DCE22AC}" type="slidenum">
              <a:rPr lang="en-AU" smtClean="0">
                <a:latin typeface="Arial" charset="0"/>
                <a:cs typeface="Arial" charset="0"/>
              </a:rPr>
              <a:pPr/>
              <a:t>13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 application-level gateway, also called an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application proxy , acts as a relay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other features.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forward all traffic in both directions.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88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C78FD-D13D-412D-8964-A6419AF909CA}" type="slidenum">
              <a:rPr lang="en-AU" smtClean="0">
                <a:latin typeface="Arial" charset="0"/>
                <a:cs typeface="Arial" charset="0"/>
              </a:rPr>
              <a:pPr/>
              <a:t>14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fourth type of firewall is the circuit-level gateway or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circuit-level proxy ( Figure 9.1e ).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consists of determining which connections will be allowed.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does not incur that overhead on outgoing data.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97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ED7528-BE73-4FD5-8A51-8A8BC22CBB07}" type="slidenum">
              <a:rPr lang="en-AU" smtClean="0">
                <a:latin typeface="Arial" charset="0"/>
                <a:cs typeface="Arial" charset="0"/>
              </a:rPr>
              <a:pPr/>
              <a:t>15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 the following fashion: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protocol described here is designed to provide a framework for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clientserver</a:t>
            </a: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ICMP messages.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SOCKS consists of the following components: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also implemented on Windows systems.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SOCKS-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ified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routines in the SOCKS library.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UDP segments are forwarded as long as the TCP connection is open.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6813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77BF7-BD96-4739-AF16-C40819D5E2BC}" type="slidenum">
              <a:rPr lang="en-AU" smtClean="0">
                <a:latin typeface="Arial" charset="0"/>
                <a:cs typeface="Arial" charset="0"/>
              </a:rPr>
              <a:pPr/>
              <a:t>16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host are as follows: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system, making it a hardened system.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FTP, HTTP, and SMTP.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own authentication before granting user access.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command set.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 systems on the protected network.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tool for discovering and terminating intruder attacks.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horse sniffers or other dangerous files on the bastion host.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bastion host.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85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DDA53-9E48-47AF-9D39-B978EB814690}" type="slidenum">
              <a:rPr lang="en-AU" smtClean="0">
                <a:latin typeface="Arial" charset="0"/>
                <a:cs typeface="Arial" charset="0"/>
              </a:rPr>
              <a:pPr/>
              <a:t>17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Host-resident firewall: This category includes personal firewall software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in-depth firewall deployment.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Screening router: A single router between internal and external networks with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home office (SOHO) applications.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Single bastion inline: A single firewall device between an internal and external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router (e.g., Figure 9.1a ). The firewall may implement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stateful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filters and/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small to medium-sized organizations.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Single bastion T: Similar to single bastion inline but has a third network interface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Double bastion inline: Figure 9.2 illustrates this configuration, where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for large businesses and government organizations.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Double bastion T: Figure 8.5 illustrates this configuration. The DMZ is 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 required. For example, this configuration is often required for Australian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government use (Australian Government Information Technology Security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Manual - ACSI33).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Distributed firewall configuration: Illustrated in Figure 9.4 . This configuration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is used by some large businesses and government organizations.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12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72BE81-88A7-4269-BAB1-FCDD6E73024A}" type="slidenum">
              <a:rPr lang="en-AU" smtClean="0">
                <a:latin typeface="Arial" charset="0"/>
                <a:cs typeface="Arial" charset="0"/>
              </a:rPr>
              <a:pPr/>
              <a:t>18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servers used for different application.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attacks must pass through the firewall.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network firewall configuration.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86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4F22E-F015-4F3E-95C2-801B147931E4}" type="slidenum">
              <a:rPr lang="en-AU" smtClean="0">
                <a:latin typeface="Arial" charset="0"/>
                <a:cs typeface="Arial" charset="0"/>
              </a:rPr>
              <a:pPr/>
              <a:t>19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a DSL, cable modem, or other Internet interface.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 example of a personal firewall is the capability built in to the Mac OS X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operating system. When the user enables the personal firewall in Mac OS X, 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inbound connections are denied except for those the user explicitly permits.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list of inbound services that can be selectively reenabled, with their port numbers,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includes the following: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Personal file sharing (548, 427)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Windows sharing (139)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Personal Web sharing (80, 427)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Remote login—SSH (22)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FTP access (20-21, 1024-65535 from 20-21)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Remote Apple events (3031)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Printer sharing (631, 515)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IChat Rendezvous (5297, 5298)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ITunes Music Sharing (3869)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CVS (2401)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Gnutella/Limewire (6346)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ICQ (4000)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IRC (194)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MSN Messenger (6891-6900)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Network Time (123)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Retrospect (497)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SMB (without netbios–445)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VNC (5900-5902)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WebSTAR Admin (1080, 1443)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through 65535 are open.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For increased protection, advanced firewall features are available through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easy-to-configure checkboxes. Stealth mode hides the Mac on the Internet by dropping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unsolicited communication packets, making it appear as though no Mac is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present. UDP packets can be blocked, restricting network traffic to TCP packets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only for open ports. The firewall also supports logging, an important tool for checking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 unwanted activity. The firewall also allows the user to enable a feature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allows software signed by a valid certificate authority to provide services accessed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from the network.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68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B5D4B-3549-49F5-BE27-FD8D8C184500}" type="slidenum">
              <a:rPr lang="en-AU" smtClean="0">
                <a:latin typeface="Arial" charset="0"/>
                <a:cs typeface="Arial" charset="0"/>
              </a:rPr>
              <a:pPr/>
              <a:t>2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various operating systems, such as different versions of Windows,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MacOSX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,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upgraded to fix that flaw. This requires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scaleable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configuration management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“defense in depth,” which is just as applicable to IT security.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559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0F079-B2BD-4A24-9125-5D607AFE644E}" type="slidenum">
              <a:rPr lang="en-AU" smtClean="0">
                <a:latin typeface="Arial" charset="0"/>
                <a:cs typeface="Arial" charset="0"/>
              </a:rPr>
              <a:pPr/>
              <a:t>20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2" eaLnBrk="1" hangingPunct="1"/>
            <a:r>
              <a:rPr lang="en-US" dirty="0" smtClean="0">
                <a:latin typeface="Times New Roman" pitchFamily="18" charset="0"/>
                <a:ea typeface="ＭＳ Ｐゴシック" pitchFamily="34" charset="-128"/>
              </a:rPr>
              <a:t> Example Personal Firewall Interface</a:t>
            </a:r>
          </a:p>
        </p:txBody>
      </p:sp>
    </p:spTree>
    <p:extLst>
      <p:ext uri="{BB962C8B-B14F-4D97-AF65-F5344CB8AC3E}">
        <p14:creationId xmlns:p14="http://schemas.microsoft.com/office/powerpoint/2010/main" val="17843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6A731E-E90B-4DF3-BE92-298DC7B73729}" type="slidenum">
              <a:rPr lang="en-AU" smtClean="0">
                <a:latin typeface="Arial" charset="0"/>
                <a:cs typeface="Arial" charset="0"/>
              </a:rPr>
              <a:pPr/>
              <a:t>21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Figure 9.2 suggests the most common distinction, that between an internal and 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external firewall (see also Figure 6.5 ). An external firewall is placed at the edge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local or enterprise network, just inside the boundary router that connects to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Internet or some wide area network (WAN). One or more internal firewalls protect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bulk of the enterprise network. Between these two types of firewalls are one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or more networked devices in a region referred to as a DMZ (demilitarized zone)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network. Systems that are externally accessible but need some protections are usually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located on DMZ networks. Typically, the systems in the DMZ require or foster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external connectivity, such as a corporate Web site, an e-mail server, or a DNS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(domain name system) server.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external attack.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launched from DMZ systems. Such attacks might originate from worms, rootkits,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 from each other. Figure 8.5 (network intrusion detection system)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used to access the internal networks.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90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E72D2-699C-4CFE-A46D-D368C72AB114}" type="slidenum">
              <a:rPr lang="en-AU" smtClean="0">
                <a:latin typeface="Arial" charset="0"/>
                <a:cs typeface="Arial" charset="0"/>
              </a:rPr>
              <a:pPr/>
              <a:t>22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85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4AB6DD-E7DA-429E-88CC-960F43E24FC4}" type="slidenum">
              <a:rPr lang="en-AU" smtClean="0">
                <a:latin typeface="Arial" charset="0"/>
                <a:cs typeface="Arial" charset="0"/>
              </a:rPr>
              <a:pPr/>
              <a:t>23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 today’s distributed computing environment, the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virtual private network (VPN)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mechanism used for this purpose is at the IP level and is known as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Figure 9.3 is a typical scenario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usage. 1 An organization maintains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LANs at dispersed locations.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Nonsecure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IP traffic is conducted on each LAN. For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traffic off site, through some sort of private or public WAN,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protocols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used. These protocols operate in networking devices, such as a router or firewall,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that connect each LAN to the outside world.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networking device will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typically encrypt and compress all traffic going into the WAN and decrypt and</a:t>
            </a:r>
          </a:p>
          <a:p>
            <a:pPr eaLnBrk="1" hangingPunct="1"/>
            <a:r>
              <a:rPr lang="en-US" dirty="0" err="1" smtClean="0">
                <a:latin typeface="Arial" charset="0"/>
                <a:ea typeface="ＭＳ Ｐゴシック" pitchFamily="34" charset="-128"/>
              </a:rPr>
              <a:t>uncompress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traffic coming from the WAN; authentication may also be provided.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These operations are transparent to workstations and servers on the LAN. Secure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transmission is also possible with individual users who dial into the WAN. Such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user workstations must implement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protocols to provide security. They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must also implement high levels of host security, as they are directly connected to</a:t>
            </a:r>
          </a:p>
          <a:p>
            <a:pPr eaLnBrk="1" hangingPunct="1"/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19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24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594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F83165-C829-435C-945B-72F3245B911D}" type="slidenum">
              <a:rPr lang="en-AU" smtClean="0">
                <a:latin typeface="Arial" charset="0"/>
                <a:cs typeface="Arial" charset="0"/>
              </a:rPr>
              <a:pPr/>
              <a:t>25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As with an IDS, an IPS can be either host based or network based. A host-based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IPS (HIPS) makes use of both signature and anomaly detection techniques to identify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attacks. In the former case, the focus is on the specific content of application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payloads in packets, looking for patterns that have been identified as malicious. In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case of anomaly detection, the IPS is looking for behavior patterns that indicate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malware. Examples of the types of malicious behavior addressed by a HIPS include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following: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Modification of system resources: Rootkits, Trojan horses, and backdoors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settings, and user accounts.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Privilege-escalation exploits: These attacks attempt to give ordinary users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root access.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Buffer-overflow exploits: These attacks are described in Chapter 10 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Access to e-mail contact list: Many worms spread by mailing a copy of themselves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addresses in the local system’s e-mail address book.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Directory traversal: A directory traversal vulnerability in a Web server allows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would normally need to access.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case, the HIPS looks for particular application attacks.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prevented from executing in the normal system environment.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protection: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System calls: The kernel controls access to system resources such as memory,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characteristics.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File system access: The HIPS can ensure that file access system calls are not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malicious and meet established policy.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integrity.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Host input/output: I/O communications, whether local or network based, can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devices.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Many industry observers see the enterprise endpoint,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antispyware,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antispam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prevention is more comprehensive, and management is easier.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IPSs.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266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F83165-C829-435C-945B-72F3245B911D}" type="slidenum">
              <a:rPr lang="en-AU" smtClean="0">
                <a:latin typeface="Arial" charset="0"/>
                <a:cs typeface="Arial" charset="0"/>
              </a:rPr>
              <a:pPr/>
              <a:t>26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As with an IDS, an IPS can be either host based or network based. A host-based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IPS (HIPS) makes use of both signature and anomaly detection techniques to identify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attacks. In the former case, the focus is on the specific content of application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payloads in packets, looking for patterns that have been identified as malicious.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case of anomaly detection, the IPS is looking for behavior patterns that indicate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malware. Examples of the types of malicious behavior addressed by a HIPS include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following: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Modification of system resources: Rootkits, Trojan horses, and backdoors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settings, and user accounts.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Privilege-escalation exploits: These attacks attempt to give ordinary users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root access.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Buffer-overflow exploits: These attacks are described in Chapter 10 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Access to e-mail contact list: Many worms spread by mailing a copy of themselves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addresses in the local system’s e-mail address book.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Directory traversal: A directory traversal vulnerability in a Web server allows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would normally need to access.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case, the HIPS looks for particular application attacks.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prevented from executing in the normal system environment.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protection: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System calls: The kernel controls access to system resources such as memory,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characteristics.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File system access: The HIPS can ensure that file access system calls are not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malicious and meet established policy.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integrity.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Host input/output: I/O communications, whether local or network based, can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devices.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Many industry observers see the enterprise endpoint,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antispyware, antispam, and personal firewalls. The HIPS approach is an effort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prevention is more comprehensive, and management is easier.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IPSs.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593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System calls: 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File system access: 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 input/output: 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0234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28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407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FBBFE-5F6E-4E5E-B027-96277F8BBBD8}" type="slidenum">
              <a:rPr lang="en-AU" smtClean="0">
                <a:latin typeface="Arial" charset="0"/>
                <a:cs typeface="Arial" charset="0"/>
              </a:rPr>
              <a:pPr/>
              <a:t>29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 iscard packets and tear down TCP connections. As with a NIDS, a NIPS makes use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techniques such as signature detection and anomaly detection.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dropped.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packets, the following are typical: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Pattern matching: Scans incoming packets for specific byte sequences (the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signature) stored in a database of known attacks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Stateful matching: Scans for attack signatures in the context of a traffic stream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rather than individual packets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Protocol anomaly: Looks for deviation from standards set forth in RFCs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Traffic anomaly: Watches for unusual traffic activities, such as a flood of UDP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packets or a new service appearing on the network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Statistical anomaly: Develops baselines of normal traffic activity and throughput,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alerts on deviations from those baselines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460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3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This implies the use of a hardened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with a secured operating system. Trusted computer systems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suitable for hosting a firewall and often required in government applications.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topic is discussed in Chapter 13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0161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30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6.9 and provides a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1680490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243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We introduced Snort in Chapter 8 as a lightweight intrusion detection capability.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modified version of Snort, known as Snort Inline, enables Snort to function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as an intrusion prevention capability. Snort Inline adds three new rule types and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Drop: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Reject: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</a:t>
            </a:r>
            <a:r>
              <a:rPr lang="en-US" b="1" dirty="0" err="1" smtClean="0">
                <a:ea typeface="+mn-ea"/>
                <a:cs typeface="+mn-cs"/>
              </a:rPr>
              <a:t>Sdrop</a:t>
            </a:r>
            <a:r>
              <a:rPr lang="en-US" b="1" dirty="0" smtClean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packets rather than drop them. This feature is useful for a </a:t>
            </a:r>
            <a:r>
              <a:rPr lang="en-US" dirty="0" err="1" smtClean="0">
                <a:ea typeface="+mn-ea"/>
                <a:cs typeface="+mn-cs"/>
              </a:rPr>
              <a:t>honeypot</a:t>
            </a:r>
            <a:r>
              <a:rPr lang="en-US" dirty="0" smtClean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[SPIT03]. Instead of blocking detected attacks, the </a:t>
            </a:r>
            <a:r>
              <a:rPr lang="en-US" dirty="0" err="1" smtClean="0">
                <a:ea typeface="+mn-ea"/>
                <a:cs typeface="+mn-cs"/>
              </a:rPr>
              <a:t>honeypot</a:t>
            </a:r>
            <a:r>
              <a:rPr lang="en-US" dirty="0" smtClean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it occurred. The </a:t>
            </a:r>
            <a:r>
              <a:rPr lang="en-US" dirty="0" err="1" smtClean="0">
                <a:ea typeface="+mn-ea"/>
                <a:cs typeface="+mn-cs"/>
              </a:rPr>
              <a:t>honeypot</a:t>
            </a:r>
            <a:r>
              <a:rPr lang="en-US" dirty="0" smtClean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C9CDC5-EE10-4477-81E9-7285ED19A4CC}" type="slidenum">
              <a:rPr lang="en-AU" smtClean="0">
                <a:latin typeface="Arial" charset="0"/>
                <a:cs typeface="Arial" charset="0"/>
              </a:rPr>
              <a:pPr/>
              <a:t>32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75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165B52-F788-4374-A3D5-5D11AB5E5977}" type="slidenum">
              <a:rPr lang="en-AU" smtClean="0">
                <a:latin typeface="Arial" charset="0"/>
                <a:cs typeface="Arial" charset="0"/>
              </a:rPr>
              <a:pPr/>
              <a:t>33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96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malicious software and network-based attacks, including antivirus and antiworm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performance.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replace all inline network products (firewall, IPS, IDS, VPN, antispam, antisypware,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appliance.”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Figure 9.5 is a typical UTM appliance architecture. The following functions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are noteworthy: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place here.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 initial firewall module filters traffic, discarding packets that violate rules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work of antivirus, IDS, and IPS engines.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4. The data analysis engine also reassembles multipacket payloads for content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analysis by the antivirus engine and the Web filtering and antispam modules.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5. Some incoming traffic may need to be reencrypted to maintain security of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flow within the enterprise network.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(QoS) algorithms to optimize performance.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4033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counter.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AB040-0DE9-4B9C-BF63-9C5748CCA8B8}" type="slidenum">
              <a:rPr lang="en-AU" smtClean="0">
                <a:latin typeface="Arial" charset="0"/>
                <a:cs typeface="Arial" charset="0"/>
              </a:rPr>
              <a:pPr/>
              <a:t>34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94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Table 9.4 page 1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085EB7-F467-4516-88A0-E97085B0C6E4}" type="slidenum">
              <a:rPr lang="en-AU" smtClean="0">
                <a:latin typeface="Arial" charset="0"/>
                <a:cs typeface="Arial" charset="0"/>
              </a:rPr>
              <a:pPr/>
              <a:t>35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19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Table 9.4 page 2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C6E366-8128-451E-88B0-654464B14D5D}" type="slidenum">
              <a:rPr lang="en-AU" smtClean="0">
                <a:latin typeface="Arial" charset="0"/>
                <a:cs typeface="Arial" charset="0"/>
              </a:rPr>
              <a:pPr/>
              <a:t>36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115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167614-2628-4616-8E47-B88EC2841826}" type="slidenum">
              <a:rPr lang="en-AU" smtClean="0">
                <a:latin typeface="Arial" charset="0"/>
                <a:cs typeface="Arial" charset="0"/>
              </a:rPr>
              <a:pPr/>
              <a:t>37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7782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Chapter 9 summary.</a:t>
            </a:r>
          </a:p>
        </p:txBody>
      </p:sp>
    </p:spTree>
    <p:extLst>
      <p:ext uri="{BB962C8B-B14F-4D97-AF65-F5344CB8AC3E}">
        <p14:creationId xmlns:p14="http://schemas.microsoft.com/office/powerpoint/2010/main" val="289555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64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[SCAR09b] lists a range of characteristics that a firewall access policy could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 to filter traffic, including: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IP Address and Protocol Values: Controls access based on the source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Application Protocol: Controls access on the basis of authorized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e.g., checking SMTP email for spam, or HTPP web requests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User Identity: Controls access based on the users identity, typically for inside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Network Activity: Controls access based on considerations such as the time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e.g., only in business hours; rate of requests, e.g., to detect scanning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9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FCEFB-A28C-45EA-89CA-31C6CD5A8A14}" type="slidenum">
              <a:rPr lang="en-AU" smtClean="0">
                <a:latin typeface="Arial" charset="0"/>
                <a:cs typeface="Arial" charset="0"/>
              </a:rPr>
              <a:pPr/>
              <a:t>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within the scope of a firewall: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on a single system or set of systems.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alarms can be implemented on the firewall system.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audits or logs Internet usage.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4. A firewall can serve as the platform for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IPSec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. Using the tunnel mode capability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private networks.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Firewalls have their limitations, including the following: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capability for traveling employees and telecommuters.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attacker.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3. An improperly secured wireless LAN may be accessed from outside the</a:t>
            </a: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on different sides of the internal firewall.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corporate network and then attached and used internally.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048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008DE-1439-4D0B-A843-43E588576276}" type="slidenum">
              <a:rPr lang="en-AU" smtClean="0">
                <a:latin typeface="Arial" charset="0"/>
                <a:cs typeface="Arial" charset="0"/>
              </a:rPr>
              <a:pPr/>
              <a:t>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firewall may act as a packet filter. It can operate as a positive filter, allowing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pass only packets that meet specific criteria, or as a negative filter, rejecting any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packet that meets certain criteria. Depending on the type of firewall, it may examine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one or more protocol headers in each packet, the payload of each packet, or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pattern generated by a sequence of packets. In this section, we look at the principal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types of firewalls.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02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FE51F9-D07C-4ECB-B134-D65AD4B85299}" type="slidenum">
              <a:rPr lang="en-AU" smtClean="0">
                <a:latin typeface="Arial" charset="0"/>
                <a:cs typeface="Arial" charset="0"/>
              </a:rPr>
              <a:pPr/>
              <a:t>8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packet filtering firewall applies a set of rules to each incoming and outgoing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network packet: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Source IP address: The IP address of the system that originated the IP packet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(e.g., 192.178.1.1)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Destination IP address: The IP address of the system the IP packet is trying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reach (e.g., 192.168.1.2)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Source and destination transport-level address: The transport-level (e.g., TCP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or UDP) port number, which defines applications such as SNMP or TELNET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IP protocol field: Defines the transport protocol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Interface: For a firewall with three or more ports, which interface of the firewall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packet came from or which interface of the firewall the packet is destined for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Default  discard: That which is not expressly permitted is prohibited.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Default  forward: That which is not expressly prohibited is permitted.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may be used by generally more open organizations, such as universities.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391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B7A44-70ED-4B1E-9599-5A2E82E7CD15}" type="slidenum">
              <a:rPr lang="en-AU" smtClean="0">
                <a:latin typeface="Arial" charset="0"/>
                <a:cs typeface="Arial" charset="0"/>
              </a:rPr>
              <a:pPr/>
              <a:t>9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Table 9.1 , from [BELL94], gives some examples of packet filtering rule sets. In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each set, the rules are applied top to bottom. The “*” in a field is a wildcard designator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that matches everything. We assume that the default  discard policy is in force.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A. Inbound mail is allowed (port 25 is for SMTP incoming), but only to a gateway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host. However, packets from a particular external host, SPIGOT, are blocked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because that host has a history of sending massive files in e-mail messages.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B. This is an explicit statement of the default policy. All rule sets include this rule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implicitly as the last rule.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C. This rule set is intended to specify that any inside host can send mail to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outside. A TCP packet with a destination port of 25 is routed to the SMTP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server on the destination machine. The problem with this rule is that the use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port 25 for SMTP receipt is only a default; an outside machine could be configured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have some other application linked to port 25. As this rule is written,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 attacker could gain access to internal machines by sending packets with 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TCP source port number of 25.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D. This rule set achieves the intended result that was not achieved in C. The rules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take advantage of a feature of TCP connections. Once a connection is set up,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 ACK flag of a TCP segment is set to acknowledge segments sent from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other side. Thus, this rule set states that it allows IP packets where the source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IP address is one of a list of designated internal hosts and the destination TCP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port number is 25. It also allows incoming packets with a source port number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of 25 that include the ACK flag in the TCP segment. Note that we explicitly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designate source and destination systems to define these rules explicitly.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E. This rule set is one approach to handling FTP connections. With FTP, two TCP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connections are used: a control connection to set up the file transfer and a data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connection for the actual file transfer. The data connection uses a different port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number that is dynamically assigned for the transfer. Most servers, and hence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most attack targets, use low-numbered ports; most outgoing calls tend to use a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higher-numbered port, typically above 1023. Thus, this rule set allows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Packets that originate internally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Reply packets to a connection initiated by an internal machine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Packets destined for a high-numbered port on an internal machine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Rule set E points out the difficulty in dealing with applications at the packet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filtering level. Another way to deal with FTP and similar applications is either</a:t>
            </a:r>
          </a:p>
          <a:p>
            <a:pPr eaLnBrk="1" hangingPunct="1"/>
            <a:r>
              <a:rPr lang="en-US" dirty="0" err="1" smtClean="0">
                <a:latin typeface="Arial" charset="0"/>
                <a:ea typeface="ＭＳ Ｐゴシック" pitchFamily="34" charset="-128"/>
              </a:rPr>
              <a:t>stateful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packet filters or an application-level gateway, both described subsequently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 this section.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34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19234-DAAB-4F7B-8F79-F2D69E16C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1743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smtClean="0"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1632B-01A0-AB4B-80E6-6A24D9F8F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8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0BB7D-2967-45B9-82B5-D8F5F2CBF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8438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10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C5987-BE0B-4FB2-974D-4AB05E32A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06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41" r:id="rId6"/>
    <p:sldLayoutId id="2147483843" r:id="rId7"/>
    <p:sldLayoutId id="2147483844" r:id="rId8"/>
    <p:sldLayoutId id="2147483845" r:id="rId9"/>
    <p:sldLayoutId id="214748384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png"/><Relationship Id="rId4" Type="http://schemas.openxmlformats.org/officeDocument/2006/relationships/package" Target="../embeddings/Microsoft_Word_Document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png"/><Relationship Id="rId4" Type="http://schemas.openxmlformats.org/officeDocument/2006/relationships/package" Target="../embeddings/Microsoft_Word_Document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png"/><Relationship Id="rId4" Type="http://schemas.openxmlformats.org/officeDocument/2006/relationships/oleObject" Target="???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12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2.docx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package" Target="../embeddings/Microsoft_Word_Document4.docx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13.png"/><Relationship Id="rId14" Type="http://schemas.openxmlformats.org/officeDocument/2006/relationships/package" Target="../embeddings/Microsoft_Word_Document6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Firewalls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modified from slides of </a:t>
            </a:r>
            <a:r>
              <a:rPr lang="en-US" sz="2000" dirty="0" err="1"/>
              <a:t>Lawrie</a:t>
            </a:r>
            <a:r>
              <a:rPr lang="en-US" sz="2000" dirty="0"/>
              <a:t> Brown</a:t>
            </a:r>
            <a:endParaRPr lang="en-A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2348880"/>
            <a:ext cx="3063164" cy="398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Packet Filter:</a:t>
            </a:r>
            <a:r>
              <a:rPr lang="en-US" sz="2800" dirty="0" smtClean="0"/>
              <a:t> 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typically transparent to users and are very fast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cannot prevent attacks that employ application specific vulnerabilities or functions</a:t>
            </a:r>
          </a:p>
          <a:p>
            <a:pPr lvl="1"/>
            <a:r>
              <a:rPr lang="en-US" dirty="0" smtClean="0"/>
              <a:t>limited logging functionality</a:t>
            </a:r>
          </a:p>
          <a:p>
            <a:pPr lvl="1"/>
            <a:r>
              <a:rPr lang="en-US" dirty="0" smtClean="0"/>
              <a:t>do not support advanced user authentication</a:t>
            </a:r>
          </a:p>
          <a:p>
            <a:pPr lvl="1"/>
            <a:r>
              <a:rPr lang="en-US" dirty="0" smtClean="0"/>
              <a:t>vulnerable to attacks on TCP/IP protocol bugs</a:t>
            </a:r>
          </a:p>
          <a:p>
            <a:pPr lvl="1"/>
            <a:r>
              <a:rPr lang="en-US" dirty="0" smtClean="0"/>
              <a:t>improper configuration can lead to breaches</a:t>
            </a:r>
          </a:p>
        </p:txBody>
      </p:sp>
    </p:spTree>
    <p:extLst>
      <p:ext uri="{BB962C8B-B14F-4D97-AF65-F5344CB8AC3E}">
        <p14:creationId xmlns:p14="http://schemas.microsoft.com/office/powerpoint/2010/main" val="15818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7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Stateful Inspection Firewall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95401"/>
            <a:ext cx="8557592" cy="4830763"/>
          </a:xfrm>
        </p:spPr>
        <p:txBody>
          <a:bodyPr/>
          <a:lstStyle/>
          <a:p>
            <a:pPr lvl="0"/>
            <a:r>
              <a:rPr lang="en-US" sz="2800" dirty="0" smtClean="0"/>
              <a:t>tightens rules for TCP traffic by creating a directory of outbound TCP connections</a:t>
            </a:r>
          </a:p>
          <a:p>
            <a:pPr lvl="1"/>
            <a:r>
              <a:rPr lang="en-US" sz="2400" dirty="0" smtClean="0"/>
              <a:t>there is an entry for each currently established connection</a:t>
            </a:r>
          </a:p>
          <a:p>
            <a:pPr lvl="1"/>
            <a:r>
              <a:rPr lang="en-US" sz="2400" dirty="0" smtClean="0"/>
              <a:t>packet filter allows incoming traffic to high numbered ports </a:t>
            </a:r>
          </a:p>
          <a:p>
            <a:pPr lvl="2"/>
            <a:r>
              <a:rPr lang="en-US" sz="2000" dirty="0" smtClean="0"/>
              <a:t>only for those packets that fit the profile of one of the entries</a:t>
            </a:r>
          </a:p>
          <a:p>
            <a:pPr lvl="2"/>
            <a:endParaRPr lang="en-US" sz="2000" dirty="0" smtClean="0"/>
          </a:p>
          <a:p>
            <a:pPr lvl="0"/>
            <a:r>
              <a:rPr lang="en-US" sz="2800" dirty="0" smtClean="0"/>
              <a:t>reviews packet information but also records information about TCP connections</a:t>
            </a:r>
          </a:p>
          <a:p>
            <a:pPr lvl="1"/>
            <a:r>
              <a:rPr lang="en-US" sz="2400" dirty="0" smtClean="0"/>
              <a:t>keeps track of TCP sequence numbers to prevent attacks that depend on the sequence number</a:t>
            </a:r>
          </a:p>
          <a:p>
            <a:pPr lvl="1"/>
            <a:r>
              <a:rPr lang="en-US" sz="2400" dirty="0" smtClean="0"/>
              <a:t>inspects data for protocols like FTP, IM and SIPS commands</a:t>
            </a:r>
          </a:p>
        </p:txBody>
      </p:sp>
      <p:pic>
        <p:nvPicPr>
          <p:cNvPr id="35843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0392" y="-70073"/>
            <a:ext cx="9144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88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29" y="951359"/>
            <a:ext cx="26574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542625"/>
              </p:ext>
            </p:extLst>
          </p:nvPr>
        </p:nvGraphicFramePr>
        <p:xfrm>
          <a:off x="681038" y="2998788"/>
          <a:ext cx="7974012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Document" r:id="rId5" imgW="6115130" imgH="2909482" progId="Word.Document.12">
                  <p:embed/>
                </p:oleObj>
              </mc:Choice>
              <mc:Fallback>
                <p:oleObj name="Document" r:id="rId5" imgW="6115130" imgH="2909482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2998788"/>
                        <a:ext cx="7974012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Stateful</a:t>
            </a:r>
            <a:r>
              <a:rPr lang="en-US" sz="4000" dirty="0" smtClean="0"/>
              <a:t> Firewall Connection State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10996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65" y="980728"/>
            <a:ext cx="253813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Application-Level Gateway</a:t>
            </a:r>
            <a:endParaRPr lang="en-US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also called an </a:t>
            </a:r>
            <a:r>
              <a:rPr lang="en-US" sz="2800" b="1" dirty="0" smtClean="0"/>
              <a:t>application proxy</a:t>
            </a:r>
          </a:p>
          <a:p>
            <a:r>
              <a:rPr lang="en-US" sz="2800" dirty="0" smtClean="0"/>
              <a:t>acts as a relay of application-level traffic</a:t>
            </a:r>
          </a:p>
          <a:p>
            <a:pPr lvl="1"/>
            <a:r>
              <a:rPr lang="en-US" sz="2400" dirty="0" smtClean="0"/>
              <a:t>user contacts gateway using a TCP/IP appl</a:t>
            </a:r>
            <a:r>
              <a:rPr lang="en-US" sz="2400" dirty="0"/>
              <a:t>.</a:t>
            </a:r>
            <a:endParaRPr lang="en-US" sz="2400" dirty="0" smtClean="0"/>
          </a:p>
          <a:p>
            <a:pPr lvl="1"/>
            <a:r>
              <a:rPr lang="en-US" sz="2400" dirty="0" smtClean="0"/>
              <a:t>user is authenticated</a:t>
            </a:r>
          </a:p>
          <a:p>
            <a:pPr lvl="1"/>
            <a:r>
              <a:rPr lang="en-US" sz="2400" dirty="0" smtClean="0"/>
              <a:t>gateway contacts application on remote host and relays TCP segments between server and user</a:t>
            </a:r>
          </a:p>
          <a:p>
            <a:r>
              <a:rPr lang="en-US" sz="2800" dirty="0" smtClean="0"/>
              <a:t>must have proxy code for each application</a:t>
            </a:r>
          </a:p>
          <a:p>
            <a:pPr lvl="1"/>
            <a:r>
              <a:rPr lang="en-US" sz="2400" dirty="0" smtClean="0"/>
              <a:t>may restrict application features supported</a:t>
            </a:r>
          </a:p>
          <a:p>
            <a:r>
              <a:rPr lang="en-US" sz="2800" dirty="0" smtClean="0"/>
              <a:t>tend to be more secure than packet filters</a:t>
            </a:r>
          </a:p>
          <a:p>
            <a:r>
              <a:rPr lang="en-US" sz="2800" dirty="0" smtClean="0"/>
              <a:t>disadvantage is the additional processing overhead on each connection</a:t>
            </a:r>
          </a:p>
        </p:txBody>
      </p:sp>
    </p:spTree>
    <p:extLst>
      <p:ext uri="{BB962C8B-B14F-4D97-AF65-F5344CB8AC3E}">
        <p14:creationId xmlns:p14="http://schemas.microsoft.com/office/powerpoint/2010/main" val="747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09" y="4653136"/>
            <a:ext cx="272520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Circuit-Level 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circuit level proxy</a:t>
            </a:r>
          </a:p>
          <a:p>
            <a:pPr lvl="1"/>
            <a:r>
              <a:rPr lang="en-US" sz="2400" dirty="0" smtClean="0"/>
              <a:t>sets up two TCP connections, one between itself and a TCP user on an inner host and one on an outside host</a:t>
            </a:r>
          </a:p>
          <a:p>
            <a:pPr lvl="1"/>
            <a:r>
              <a:rPr lang="en-US" sz="2400" dirty="0" smtClean="0"/>
              <a:t>relays TCP segments from one connection to the other without examining contents</a:t>
            </a:r>
          </a:p>
          <a:p>
            <a:pPr lvl="1"/>
            <a:r>
              <a:rPr lang="en-US" sz="2400" dirty="0" smtClean="0"/>
              <a:t>security function consists of determining which connections will be allowed</a:t>
            </a:r>
          </a:p>
          <a:p>
            <a:pPr lvl="0"/>
            <a:r>
              <a:rPr lang="en-US" sz="2800" dirty="0" smtClean="0"/>
              <a:t>typically used when inside users are trusted</a:t>
            </a:r>
          </a:p>
          <a:p>
            <a:pPr lvl="1"/>
            <a:r>
              <a:rPr lang="en-US" sz="2400" dirty="0" smtClean="0"/>
              <a:t>may use application-level gateway inbound 		    and circuit-level gateway outbound</a:t>
            </a:r>
          </a:p>
          <a:p>
            <a:pPr lvl="1"/>
            <a:r>
              <a:rPr lang="en-US" sz="2400" dirty="0" smtClean="0"/>
              <a:t>lower overheads </a:t>
            </a:r>
            <a:endParaRPr lang="en-US" sz="2400" dirty="0"/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4786313" y="11303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SOCKS Circuit-Level Gateway </a:t>
            </a:r>
            <a:endParaRPr lang="en-US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5626968" cy="4830763"/>
          </a:xfrm>
        </p:spPr>
        <p:txBody>
          <a:bodyPr/>
          <a:lstStyle/>
          <a:p>
            <a:r>
              <a:rPr lang="en-US" sz="2800" dirty="0" smtClean="0"/>
              <a:t>SOCKS v5 defined in RFC1928 </a:t>
            </a:r>
          </a:p>
          <a:p>
            <a:r>
              <a:rPr lang="en-US" sz="2800" dirty="0" smtClean="0"/>
              <a:t>provide a framework for client-server applications to conveniently and securely use the services of a network firewall</a:t>
            </a:r>
          </a:p>
          <a:p>
            <a:r>
              <a:rPr lang="en-US" sz="2800" dirty="0" smtClean="0"/>
              <a:t>client application contacts SOCKS server, authenticates, sends relay request</a:t>
            </a:r>
          </a:p>
          <a:p>
            <a:pPr lvl="1"/>
            <a:r>
              <a:rPr lang="en-US" sz="2400" dirty="0" smtClean="0"/>
              <a:t>server 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93527027"/>
              </p:ext>
            </p:extLst>
          </p:nvPr>
        </p:nvGraphicFramePr>
        <p:xfrm>
          <a:off x="5616624" y="2362200"/>
          <a:ext cx="3635896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19192" y="1905000"/>
            <a:ext cx="2429272" cy="52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rgbClr val="C00000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6895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08" y="4437112"/>
            <a:ext cx="2333491" cy="2420888"/>
          </a:xfrm>
          <a:prstGeom prst="rect">
            <a:avLst/>
          </a:prstGeom>
          <a:scene3d>
            <a:camera prst="orthographicFront">
              <a:rot lat="0" lon="11399999" rev="0"/>
            </a:camera>
            <a:lightRig rig="threePt" dir="t"/>
          </a:scene3d>
        </p:spPr>
      </p:pic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Bastion Hosts</a:t>
            </a:r>
            <a:endParaRPr lang="en-US" dirty="0"/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system identified as a critical strong point in the network’s security</a:t>
            </a:r>
          </a:p>
          <a:p>
            <a:r>
              <a:rPr lang="en-US" sz="2800" dirty="0" smtClean="0"/>
              <a:t>serves as a platform for an application-level or circuit-level gateway</a:t>
            </a:r>
          </a:p>
          <a:p>
            <a:r>
              <a:rPr lang="en-US" sz="2800" dirty="0" smtClean="0"/>
              <a:t>common characteristics:</a:t>
            </a:r>
          </a:p>
          <a:p>
            <a:pPr lvl="1"/>
            <a:r>
              <a:rPr lang="en-US" sz="2400" dirty="0" smtClean="0"/>
              <a:t>runs secure O/S, only essential services</a:t>
            </a:r>
          </a:p>
          <a:p>
            <a:pPr lvl="1"/>
            <a:r>
              <a:rPr lang="en-US" sz="2400" dirty="0" smtClean="0"/>
              <a:t>may require user authentication to access proxy or host</a:t>
            </a:r>
          </a:p>
          <a:p>
            <a:pPr lvl="1"/>
            <a:r>
              <a:rPr lang="en-US" sz="2400" dirty="0" smtClean="0"/>
              <a:t>each proxy can restrict features, hosts accessed</a:t>
            </a:r>
          </a:p>
          <a:p>
            <a:pPr lvl="1"/>
            <a:r>
              <a:rPr lang="en-US" sz="2400" dirty="0" smtClean="0"/>
              <a:t>each proxy is small, simple, checked for security</a:t>
            </a:r>
          </a:p>
          <a:p>
            <a:pPr lvl="1"/>
            <a:r>
              <a:rPr lang="en-US" sz="2400" dirty="0" smtClean="0"/>
              <a:t>each proxy is independent, non-privileged</a:t>
            </a:r>
          </a:p>
          <a:p>
            <a:pPr lvl="1"/>
            <a:r>
              <a:rPr lang="en-US" sz="2400" dirty="0" smtClean="0"/>
              <a:t>limited disk use, hence read-only code</a:t>
            </a:r>
          </a:p>
        </p:txBody>
      </p:sp>
    </p:spTree>
    <p:extLst>
      <p:ext uri="{BB962C8B-B14F-4D97-AF65-F5344CB8AC3E}">
        <p14:creationId xmlns:p14="http://schemas.microsoft.com/office/powerpoint/2010/main" val="20945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Firewall Topologies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3419855" y="1361977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3" rIns="82988" bIns="54415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dirty="0" smtClean="0"/>
              <a:t>includes personal firewall software and firewall software on servers</a:t>
            </a:r>
            <a:endParaRPr lang="en-US" sz="1500" kern="1200" dirty="0"/>
          </a:p>
        </p:txBody>
      </p:sp>
      <p:sp>
        <p:nvSpPr>
          <p:cNvPr id="4" name="Freeform 3"/>
          <p:cNvSpPr/>
          <p:nvPr/>
        </p:nvSpPr>
        <p:spPr>
          <a:xfrm>
            <a:off x="457200" y="1295812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host-resident firewall</a:t>
            </a:r>
            <a:endParaRPr lang="en-US" sz="1800" kern="1200" dirty="0"/>
          </a:p>
        </p:txBody>
      </p:sp>
      <p:sp>
        <p:nvSpPr>
          <p:cNvPr id="6" name="Freeform 5"/>
          <p:cNvSpPr/>
          <p:nvPr/>
        </p:nvSpPr>
        <p:spPr>
          <a:xfrm>
            <a:off x="3419855" y="2056694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3" rIns="82988" bIns="54415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single router between internal and external networks with stateless or full packet filtering</a:t>
            </a:r>
            <a:endParaRPr lang="en-US" sz="1500" kern="1200" dirty="0"/>
          </a:p>
        </p:txBody>
      </p:sp>
      <p:sp>
        <p:nvSpPr>
          <p:cNvPr id="7" name="Freeform 6"/>
          <p:cNvSpPr/>
          <p:nvPr/>
        </p:nvSpPr>
        <p:spPr>
          <a:xfrm>
            <a:off x="457200" y="1990529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screening router</a:t>
            </a:r>
            <a:endParaRPr lang="en-US" sz="1800" kern="1200" dirty="0"/>
          </a:p>
        </p:txBody>
      </p:sp>
      <p:sp>
        <p:nvSpPr>
          <p:cNvPr id="8" name="Freeform 7"/>
          <p:cNvSpPr/>
          <p:nvPr/>
        </p:nvSpPr>
        <p:spPr>
          <a:xfrm>
            <a:off x="3419855" y="2751411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3" rIns="82988" bIns="54415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single firewall device between an internal and external router</a:t>
            </a:r>
            <a:endParaRPr lang="en-US" sz="1500" kern="1200" dirty="0"/>
          </a:p>
        </p:txBody>
      </p:sp>
      <p:sp>
        <p:nvSpPr>
          <p:cNvPr id="9" name="Freeform 8"/>
          <p:cNvSpPr/>
          <p:nvPr/>
        </p:nvSpPr>
        <p:spPr>
          <a:xfrm>
            <a:off x="457200" y="2685246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single bastion inline</a:t>
            </a:r>
            <a:endParaRPr lang="en-US" sz="1800" kern="1200" dirty="0"/>
          </a:p>
        </p:txBody>
      </p:sp>
      <p:sp>
        <p:nvSpPr>
          <p:cNvPr id="10" name="Freeform 9"/>
          <p:cNvSpPr/>
          <p:nvPr/>
        </p:nvSpPr>
        <p:spPr>
          <a:xfrm>
            <a:off x="3419855" y="3446128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3" rIns="82988" bIns="54415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has a third network interface on bastion to a DMZ where externally visible servers are placed</a:t>
            </a:r>
            <a:endParaRPr lang="en-US" sz="15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457200" y="3379963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single bastion T</a:t>
            </a:r>
            <a:endParaRPr lang="en-US" sz="18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3419855" y="4140844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4" rIns="82988" bIns="54414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DMZ is sandwiched between bastion firewalls</a:t>
            </a:r>
            <a:endParaRPr lang="en-US" sz="15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7200" y="4074680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double bastion inline</a:t>
            </a:r>
            <a:endParaRPr lang="en-US" sz="18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3419855" y="4835561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4" rIns="82988" bIns="54414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DMZ is on a separate network interface on the bastion firewall</a:t>
            </a:r>
            <a:endParaRPr lang="en-US" sz="15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457200" y="4769397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smtClean="0"/>
              <a:t>double bastion T</a:t>
            </a:r>
            <a:endParaRPr lang="en-US" sz="18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3419855" y="5530278"/>
            <a:ext cx="5266944" cy="529308"/>
          </a:xfrm>
          <a:custGeom>
            <a:avLst/>
            <a:gdLst>
              <a:gd name="connsiteX0" fmla="*/ 88220 w 529308"/>
              <a:gd name="connsiteY0" fmla="*/ 0 h 5266944"/>
              <a:gd name="connsiteX1" fmla="*/ 441088 w 529308"/>
              <a:gd name="connsiteY1" fmla="*/ 0 h 5266944"/>
              <a:gd name="connsiteX2" fmla="*/ 529308 w 529308"/>
              <a:gd name="connsiteY2" fmla="*/ 88220 h 5266944"/>
              <a:gd name="connsiteX3" fmla="*/ 529308 w 529308"/>
              <a:gd name="connsiteY3" fmla="*/ 5266944 h 5266944"/>
              <a:gd name="connsiteX4" fmla="*/ 529308 w 529308"/>
              <a:gd name="connsiteY4" fmla="*/ 5266944 h 5266944"/>
              <a:gd name="connsiteX5" fmla="*/ 0 w 529308"/>
              <a:gd name="connsiteY5" fmla="*/ 5266944 h 5266944"/>
              <a:gd name="connsiteX6" fmla="*/ 0 w 529308"/>
              <a:gd name="connsiteY6" fmla="*/ 5266944 h 5266944"/>
              <a:gd name="connsiteX7" fmla="*/ 0 w 529308"/>
              <a:gd name="connsiteY7" fmla="*/ 88220 h 5266944"/>
              <a:gd name="connsiteX8" fmla="*/ 88220 w 529308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308" h="5266944">
                <a:moveTo>
                  <a:pt x="529308" y="877847"/>
                </a:moveTo>
                <a:lnTo>
                  <a:pt x="529308" y="4389097"/>
                </a:lnTo>
                <a:cubicBezTo>
                  <a:pt x="529308" y="4873920"/>
                  <a:pt x="525339" y="5266939"/>
                  <a:pt x="520442" y="5266939"/>
                </a:cubicBezTo>
                <a:lnTo>
                  <a:pt x="0" y="5266939"/>
                </a:lnTo>
                <a:lnTo>
                  <a:pt x="0" y="5266939"/>
                </a:lnTo>
                <a:lnTo>
                  <a:pt x="0" y="5"/>
                </a:lnTo>
                <a:lnTo>
                  <a:pt x="0" y="5"/>
                </a:lnTo>
                <a:lnTo>
                  <a:pt x="520442" y="5"/>
                </a:lnTo>
                <a:cubicBezTo>
                  <a:pt x="525339" y="5"/>
                  <a:pt x="529308" y="393024"/>
                  <a:pt x="529308" y="877847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54414" rIns="82988" bIns="54414" numCol="1" spcCol="1270" anchor="ctr" anchorCtr="0">
            <a:noAutofit/>
          </a:bodyPr>
          <a:lstStyle/>
          <a:p>
            <a:pPr marL="0" lvl="1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500" b="1" kern="1200" smtClean="0"/>
              <a:t>used by large businesses and government organizations</a:t>
            </a:r>
            <a:endParaRPr lang="en-US" sz="15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457200" y="5464114"/>
            <a:ext cx="2962656" cy="661635"/>
          </a:xfrm>
          <a:custGeom>
            <a:avLst/>
            <a:gdLst>
              <a:gd name="connsiteX0" fmla="*/ 0 w 2962656"/>
              <a:gd name="connsiteY0" fmla="*/ 110275 h 661635"/>
              <a:gd name="connsiteX1" fmla="*/ 110275 w 2962656"/>
              <a:gd name="connsiteY1" fmla="*/ 0 h 661635"/>
              <a:gd name="connsiteX2" fmla="*/ 2852381 w 2962656"/>
              <a:gd name="connsiteY2" fmla="*/ 0 h 661635"/>
              <a:gd name="connsiteX3" fmla="*/ 2962656 w 2962656"/>
              <a:gd name="connsiteY3" fmla="*/ 110275 h 661635"/>
              <a:gd name="connsiteX4" fmla="*/ 2962656 w 2962656"/>
              <a:gd name="connsiteY4" fmla="*/ 551360 h 661635"/>
              <a:gd name="connsiteX5" fmla="*/ 2852381 w 2962656"/>
              <a:gd name="connsiteY5" fmla="*/ 661635 h 661635"/>
              <a:gd name="connsiteX6" fmla="*/ 110275 w 2962656"/>
              <a:gd name="connsiteY6" fmla="*/ 661635 h 661635"/>
              <a:gd name="connsiteX7" fmla="*/ 0 w 2962656"/>
              <a:gd name="connsiteY7" fmla="*/ 551360 h 661635"/>
              <a:gd name="connsiteX8" fmla="*/ 0 w 2962656"/>
              <a:gd name="connsiteY8" fmla="*/ 110275 h 6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661635">
                <a:moveTo>
                  <a:pt x="0" y="110275"/>
                </a:moveTo>
                <a:cubicBezTo>
                  <a:pt x="0" y="49372"/>
                  <a:pt x="49372" y="0"/>
                  <a:pt x="110275" y="0"/>
                </a:cubicBezTo>
                <a:lnTo>
                  <a:pt x="2852381" y="0"/>
                </a:lnTo>
                <a:cubicBezTo>
                  <a:pt x="2913284" y="0"/>
                  <a:pt x="2962656" y="49372"/>
                  <a:pt x="2962656" y="110275"/>
                </a:cubicBezTo>
                <a:lnTo>
                  <a:pt x="2962656" y="551360"/>
                </a:lnTo>
                <a:cubicBezTo>
                  <a:pt x="2962656" y="612263"/>
                  <a:pt x="2913284" y="661635"/>
                  <a:pt x="2852381" y="661635"/>
                </a:cubicBezTo>
                <a:lnTo>
                  <a:pt x="110275" y="661635"/>
                </a:lnTo>
                <a:cubicBezTo>
                  <a:pt x="49372" y="661635"/>
                  <a:pt x="0" y="612263"/>
                  <a:pt x="0" y="551360"/>
                </a:cubicBezTo>
                <a:lnTo>
                  <a:pt x="0" y="11027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0878" tIns="66588" rIns="100878" bIns="66588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/>
              <a:t>distributed firewall configuration</a:t>
            </a:r>
            <a:endParaRPr lang="en-US" sz="1800" kern="1200" dirty="0"/>
          </a:p>
        </p:txBody>
      </p:sp>
    </p:spTree>
    <p:extLst>
      <p:ext uri="{BB962C8B-B14F-4D97-AF65-F5344CB8AC3E}">
        <p14:creationId xmlns:p14="http://schemas.microsoft.com/office/powerpoint/2010/main" val="12251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Host-Based Firewalls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686800" cy="4830763"/>
          </a:xfrm>
        </p:spPr>
        <p:txBody>
          <a:bodyPr/>
          <a:lstStyle/>
          <a:p>
            <a:r>
              <a:rPr lang="en-US" dirty="0" smtClean="0"/>
              <a:t>used to secure an individual host</a:t>
            </a:r>
          </a:p>
          <a:p>
            <a:r>
              <a:rPr lang="en-US" dirty="0" smtClean="0"/>
              <a:t>available in operating systems</a:t>
            </a:r>
          </a:p>
          <a:p>
            <a:pPr lvl="1"/>
            <a:r>
              <a:rPr lang="en-US" dirty="0" smtClean="0"/>
              <a:t>or can be provided as an add-on package</a:t>
            </a:r>
          </a:p>
          <a:p>
            <a:r>
              <a:rPr lang="en-US" dirty="0" smtClean="0"/>
              <a:t>filter and restrict packet flows</a:t>
            </a:r>
          </a:p>
          <a:p>
            <a:r>
              <a:rPr lang="en-US" dirty="0" smtClean="0"/>
              <a:t>common location is a server</a:t>
            </a:r>
          </a:p>
          <a:p>
            <a:pPr lvl="0"/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filtering rules can be tailored to the host environment</a:t>
            </a:r>
          </a:p>
          <a:p>
            <a:pPr lvl="1"/>
            <a:r>
              <a:rPr lang="en-US" dirty="0" smtClean="0"/>
              <a:t>protection is provided independent of topology</a:t>
            </a:r>
          </a:p>
          <a:p>
            <a:pPr lvl="1"/>
            <a:r>
              <a:rPr lang="en-US" dirty="0" smtClean="0"/>
              <a:t>provides an additional layer of protection</a:t>
            </a:r>
          </a:p>
        </p:txBody>
      </p:sp>
    </p:spTree>
    <p:extLst>
      <p:ext uri="{BB962C8B-B14F-4D97-AF65-F5344CB8AC3E}">
        <p14:creationId xmlns:p14="http://schemas.microsoft.com/office/powerpoint/2010/main" val="38847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1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Firewall</a:t>
            </a:r>
            <a:endParaRPr lang="en-US" dirty="0"/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sz="2800" dirty="0" smtClean="0"/>
              <a:t>controls traffic between a personal computer or workstation and the Internet or enterprise network</a:t>
            </a:r>
          </a:p>
          <a:p>
            <a:r>
              <a:rPr lang="en-US" sz="2800" dirty="0" smtClean="0"/>
              <a:t>typically is a software module</a:t>
            </a:r>
          </a:p>
          <a:p>
            <a:r>
              <a:rPr lang="en-US" sz="2800" dirty="0" smtClean="0"/>
              <a:t>can be housed in a router that connects all of the home computers to Internet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uch as a DSL or cable modem</a:t>
            </a:r>
          </a:p>
          <a:p>
            <a:r>
              <a:rPr lang="en-US" sz="2800" dirty="0" smtClean="0"/>
              <a:t>typically much less complex than server-based or stand-alone firewalls</a:t>
            </a:r>
          </a:p>
          <a:p>
            <a:r>
              <a:rPr lang="en-US" sz="2800" dirty="0" smtClean="0"/>
              <a:t>primary role is to deny unauthorized remote access</a:t>
            </a:r>
          </a:p>
          <a:p>
            <a:r>
              <a:rPr lang="en-US" sz="2800" dirty="0" smtClean="0"/>
              <a:t>may also monitor outgoing traffic to detect and block worms and malware activity</a:t>
            </a:r>
            <a:endParaRPr lang="en-US" sz="2800" dirty="0"/>
          </a:p>
        </p:txBody>
      </p:sp>
      <p:pic>
        <p:nvPicPr>
          <p:cNvPr id="4813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3812" y="20092"/>
            <a:ext cx="15367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6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Need For Firewalls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nternet connectivity is essential</a:t>
            </a:r>
          </a:p>
          <a:p>
            <a:pPr lvl="1"/>
            <a:r>
              <a:rPr lang="en-AU" dirty="0" smtClean="0"/>
              <a:t>however it creates a threat</a:t>
            </a:r>
          </a:p>
          <a:p>
            <a:r>
              <a:rPr lang="en-AU" dirty="0" smtClean="0"/>
              <a:t>effective means of protecting LANs</a:t>
            </a:r>
          </a:p>
          <a:p>
            <a:r>
              <a:rPr lang="en-AU" dirty="0" smtClean="0"/>
              <a:t>inserted between the premises network and the Internet to establish a controlled link</a:t>
            </a:r>
          </a:p>
          <a:p>
            <a:pPr lvl="1"/>
            <a:r>
              <a:rPr lang="en-AU" dirty="0" smtClean="0"/>
              <a:t>can be a single computer or a set of two or more systems working together</a:t>
            </a:r>
          </a:p>
          <a:p>
            <a:r>
              <a:rPr lang="en-AU" dirty="0" smtClean="0"/>
              <a:t>used as a perimeter </a:t>
            </a:r>
            <a:r>
              <a:rPr lang="en-AU" dirty="0" err="1" smtClean="0"/>
              <a:t>defense</a:t>
            </a:r>
            <a:endParaRPr lang="en-AU" dirty="0" smtClean="0"/>
          </a:p>
          <a:p>
            <a:pPr lvl="1"/>
            <a:r>
              <a:rPr lang="en-AU" dirty="0" smtClean="0"/>
              <a:t>single choke point to impose security and auditing </a:t>
            </a:r>
          </a:p>
          <a:p>
            <a:pPr lvl="1"/>
            <a:r>
              <a:rPr lang="en-AU" dirty="0" smtClean="0"/>
              <a:t>insulates internal systems from external networks</a:t>
            </a: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-99392"/>
            <a:ext cx="914400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-43830"/>
            <a:ext cx="9144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0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Firewall Interface</a:t>
            </a:r>
            <a:endParaRPr lang="en-US" dirty="0"/>
          </a:p>
        </p:txBody>
      </p:sp>
      <p:pic>
        <p:nvPicPr>
          <p:cNvPr id="50178" name="Picture 5" descr="f2.pdf"/>
          <p:cNvPicPr>
            <a:picLocks noChangeAspect="1"/>
          </p:cNvPicPr>
          <p:nvPr/>
        </p:nvPicPr>
        <p:blipFill>
          <a:blip r:embed="rId3"/>
          <a:srcRect l="11818" t="10588" r="9091" b="29411"/>
          <a:stretch>
            <a:fillRect/>
          </a:stretch>
        </p:blipFill>
        <p:spPr bwMode="auto">
          <a:xfrm>
            <a:off x="144652" y="1399797"/>
            <a:ext cx="8531804" cy="5001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35305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85800"/>
            <a:ext cx="3352800" cy="47513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C00000"/>
                </a:solidFill>
                <a:ea typeface="+mj-ea"/>
                <a:cs typeface="+mj-cs"/>
              </a:rPr>
              <a:t>Firewall</a:t>
            </a:r>
            <a:br>
              <a:rPr lang="en-US" sz="4000" dirty="0" smtClean="0">
                <a:solidFill>
                  <a:srgbClr val="C00000"/>
                </a:solidFill>
                <a:ea typeface="+mj-ea"/>
                <a:cs typeface="+mj-cs"/>
              </a:rPr>
            </a:br>
            <a:r>
              <a:rPr lang="en-US" sz="4000" dirty="0" smtClean="0">
                <a:solidFill>
                  <a:srgbClr val="C00000"/>
                </a:solidFill>
                <a:ea typeface="+mj-ea"/>
                <a:cs typeface="+mj-cs"/>
              </a:rPr>
              <a:t>Configuration</a:t>
            </a:r>
            <a:endParaRPr lang="en-US" sz="4000" dirty="0">
              <a:solidFill>
                <a:srgbClr val="C00000"/>
              </a:solidFill>
              <a:ea typeface="+mj-ea"/>
              <a:cs typeface="+mj-cs"/>
            </a:endParaRPr>
          </a:p>
        </p:txBody>
      </p:sp>
      <p:pic>
        <p:nvPicPr>
          <p:cNvPr id="52226" name="Picture 5" descr="f3.pdf"/>
          <p:cNvPicPr>
            <a:picLocks noChangeAspect="1"/>
          </p:cNvPicPr>
          <p:nvPr/>
        </p:nvPicPr>
        <p:blipFill>
          <a:blip r:embed="rId3"/>
          <a:srcRect l="-2353"/>
          <a:stretch>
            <a:fillRect/>
          </a:stretch>
        </p:blipFill>
        <p:spPr bwMode="auto">
          <a:xfrm>
            <a:off x="3131841" y="0"/>
            <a:ext cx="6012160" cy="760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2152" y="6456639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  <a:ea typeface="ＭＳ Ｐゴシック" pitchFamily="34" charset="-128"/>
              </a:rPr>
              <a:t>Double bastion inline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4159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4" descr="f5.pdf"/>
          <p:cNvPicPr>
            <a:picLocks noChangeAspect="1"/>
          </p:cNvPicPr>
          <p:nvPr/>
        </p:nvPicPr>
        <p:blipFill>
          <a:blip r:embed="rId3"/>
          <a:srcRect r="2353" b="7272"/>
          <a:stretch>
            <a:fillRect/>
          </a:stretch>
        </p:blipFill>
        <p:spPr bwMode="auto">
          <a:xfrm>
            <a:off x="3563938" y="0"/>
            <a:ext cx="5580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685800"/>
            <a:ext cx="3581400" cy="47513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C00000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Distributed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Firewall Configuration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4339"/>
            <a:ext cx="377539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b="1" dirty="0"/>
              <a:t>distributed firewall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168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f4.pdf"/>
          <p:cNvPicPr>
            <a:picLocks noChangeAspect="1"/>
          </p:cNvPicPr>
          <p:nvPr/>
        </p:nvPicPr>
        <p:blipFill>
          <a:blip r:embed="rId3"/>
          <a:srcRect l="3636" t="10588" r="3636" b="18823"/>
          <a:stretch>
            <a:fillRect/>
          </a:stretch>
        </p:blipFill>
        <p:spPr bwMode="auto">
          <a:xfrm>
            <a:off x="304800" y="1150515"/>
            <a:ext cx="8605838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Virtual Private Networks (VPNs)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130330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24" y="5029200"/>
            <a:ext cx="2444196" cy="182880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132" y="5738192"/>
            <a:ext cx="1194148" cy="1219200"/>
          </a:xfrm>
          <a:prstGeom prst="rect">
            <a:avLst/>
          </a:prstGeom>
          <a:scene3d>
            <a:camera prst="orthographicFront">
              <a:rot lat="0" lon="10200001" rev="0"/>
            </a:camera>
            <a:lightRig rig="threePt" dir="t"/>
          </a:scene3d>
        </p:spPr>
      </p:pic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Intrusion Prevention Systems (IPS)</a:t>
            </a:r>
            <a:endParaRPr lang="en-US" sz="4000" dirty="0"/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348680" y="1233682"/>
            <a:ext cx="8795320" cy="4830763"/>
          </a:xfrm>
        </p:spPr>
        <p:txBody>
          <a:bodyPr/>
          <a:lstStyle/>
          <a:p>
            <a:r>
              <a:rPr lang="en-US" sz="2800" dirty="0" smtClean="0"/>
              <a:t>a.k.a. Intrusion Detection and Prevention System (IDPS)</a:t>
            </a:r>
          </a:p>
          <a:p>
            <a:r>
              <a:rPr lang="en-US" sz="2800" dirty="0" smtClean="0"/>
              <a:t>Is an extension of an IDS that includes the capability to attempt to block or prevent detected malicious activity</a:t>
            </a:r>
          </a:p>
          <a:p>
            <a:r>
              <a:rPr lang="en-US" sz="2800" dirty="0" smtClean="0"/>
              <a:t>Can be host-based, network-based, or distributed/hybrid</a:t>
            </a:r>
          </a:p>
          <a:p>
            <a:pPr lvl="1"/>
            <a:r>
              <a:rPr lang="en-US" sz="2400" dirty="0" smtClean="0"/>
              <a:t>anomaly detection to identify behavior that is not that of legitimate users, or </a:t>
            </a:r>
          </a:p>
          <a:p>
            <a:pPr lvl="1"/>
            <a:r>
              <a:rPr lang="en-US" sz="2400" dirty="0" smtClean="0"/>
              <a:t>signature/heuristic detection to identify known malicious behavior </a:t>
            </a:r>
          </a:p>
          <a:p>
            <a:r>
              <a:rPr lang="en-US" dirty="0" smtClean="0"/>
              <a:t>can block traffic as a firewall does, </a:t>
            </a:r>
          </a:p>
          <a:p>
            <a:pPr lvl="1"/>
            <a:r>
              <a:rPr lang="en-US" dirty="0" smtClean="0"/>
              <a:t>but uses algorithms developed for IDSs 		 to determine when to do 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286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Host-Based IPS (HIPS)</a:t>
            </a:r>
            <a:endParaRPr lang="en-US" dirty="0" smtClean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identifies attacks using both </a:t>
            </a:r>
            <a:r>
              <a:rPr lang="en-US" i="1" dirty="0" smtClean="0"/>
              <a:t>signature</a:t>
            </a:r>
            <a:r>
              <a:rPr lang="en-US" dirty="0" smtClean="0"/>
              <a:t> and </a:t>
            </a:r>
            <a:r>
              <a:rPr lang="en-US" i="1" dirty="0" smtClean="0"/>
              <a:t>anomaly</a:t>
            </a:r>
            <a:r>
              <a:rPr lang="en-US" dirty="0" smtClean="0"/>
              <a:t> detection techniques</a:t>
            </a:r>
          </a:p>
          <a:p>
            <a:pPr lvl="1"/>
            <a:r>
              <a:rPr lang="en-US" b="1" dirty="0" smtClean="0"/>
              <a:t>signature</a:t>
            </a:r>
            <a:r>
              <a:rPr lang="en-US" dirty="0" smtClean="0"/>
              <a:t>: focus is on the specific content of application payloads in packets, looking for patterns that have been identified as malicious</a:t>
            </a:r>
          </a:p>
          <a:p>
            <a:pPr lvl="1"/>
            <a:r>
              <a:rPr lang="en-US" b="1" dirty="0" smtClean="0"/>
              <a:t>anomaly</a:t>
            </a:r>
            <a:r>
              <a:rPr lang="en-US" dirty="0" smtClean="0"/>
              <a:t>: IPS is looking for behavior patterns that indicate malware</a:t>
            </a:r>
          </a:p>
          <a:p>
            <a:r>
              <a:rPr lang="en-US" dirty="0" smtClean="0"/>
              <a:t>can be tailored to the specific platform</a:t>
            </a:r>
          </a:p>
          <a:p>
            <a:r>
              <a:rPr lang="en-US" dirty="0" smtClean="0"/>
              <a:t>can also use a sandbox approach to monitor behavior</a:t>
            </a:r>
          </a:p>
        </p:txBody>
      </p:sp>
      <p:sp>
        <p:nvSpPr>
          <p:cNvPr id="62468" name="TextBox 4"/>
          <p:cNvSpPr txBox="1">
            <a:spLocks noChangeArrowheads="1"/>
          </p:cNvSpPr>
          <p:nvPr/>
        </p:nvSpPr>
        <p:spPr bwMode="auto">
          <a:xfrm>
            <a:off x="2028825" y="8524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Host-Based IPS (HIPS)</a:t>
            </a:r>
            <a:endParaRPr lang="en-US" dirty="0" smtClean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Examples of addressed malicious behavior</a:t>
            </a:r>
          </a:p>
          <a:p>
            <a:pPr lvl="1"/>
            <a:r>
              <a:rPr lang="en-US" dirty="0"/>
              <a:t>modification of system resources</a:t>
            </a:r>
          </a:p>
          <a:p>
            <a:pPr lvl="1"/>
            <a:r>
              <a:rPr lang="en-US" dirty="0" smtClean="0"/>
              <a:t>privilege-escalation</a:t>
            </a:r>
          </a:p>
          <a:p>
            <a:pPr lvl="1"/>
            <a:r>
              <a:rPr lang="en-US" dirty="0" smtClean="0"/>
              <a:t>buffer-overflow</a:t>
            </a:r>
          </a:p>
          <a:p>
            <a:pPr lvl="1"/>
            <a:r>
              <a:rPr lang="en-US" dirty="0" smtClean="0"/>
              <a:t>access to e-mail contact list</a:t>
            </a:r>
          </a:p>
          <a:p>
            <a:pPr lvl="1"/>
            <a:r>
              <a:rPr lang="en-US" dirty="0" smtClean="0"/>
              <a:t>directory traversal</a:t>
            </a:r>
          </a:p>
          <a:p>
            <a:pPr lvl="0"/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the various tools work closely together</a:t>
            </a:r>
          </a:p>
          <a:p>
            <a:pPr lvl="1"/>
            <a:r>
              <a:rPr lang="en-US" dirty="0" smtClean="0"/>
              <a:t>threat prevention is more comprehensive</a:t>
            </a:r>
          </a:p>
          <a:p>
            <a:pPr lvl="1"/>
            <a:r>
              <a:rPr lang="en-US" dirty="0" smtClean="0"/>
              <a:t>management is easier</a:t>
            </a:r>
          </a:p>
          <a:p>
            <a:endParaRPr lang="en-US" dirty="0"/>
          </a:p>
        </p:txBody>
      </p:sp>
      <p:sp>
        <p:nvSpPr>
          <p:cNvPr id="62468" name="TextBox 4"/>
          <p:cNvSpPr txBox="1">
            <a:spLocks noChangeArrowheads="1"/>
          </p:cNvSpPr>
          <p:nvPr/>
        </p:nvSpPr>
        <p:spPr bwMode="auto">
          <a:xfrm>
            <a:off x="2028825" y="8524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5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HIPS</a:t>
            </a:r>
            <a:endParaRPr lang="en-US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set of general purpose tools may be used for a desktop or server system</a:t>
            </a:r>
          </a:p>
          <a:p>
            <a:r>
              <a:rPr lang="en-US" sz="2400" dirty="0" smtClean="0"/>
              <a:t>Some packages are designed to protect specific types of servers, such as Web servers and database servers</a:t>
            </a:r>
          </a:p>
          <a:p>
            <a:pPr lvl="1"/>
            <a:r>
              <a:rPr lang="en-US" sz="2400" dirty="0" smtClean="0"/>
              <a:t>In this case the HIPS looks for particular application attacks</a:t>
            </a:r>
          </a:p>
          <a:p>
            <a:r>
              <a:rPr lang="en-US" sz="2400" dirty="0" smtClean="0"/>
              <a:t>Can use a sandbox approach</a:t>
            </a:r>
          </a:p>
          <a:p>
            <a:pPr lvl="1"/>
            <a:r>
              <a:rPr lang="en-US" sz="2400" dirty="0" smtClean="0"/>
              <a:t>Sandboxes are especially suited to mobile code such as Java applets and scripting languages</a:t>
            </a:r>
          </a:p>
          <a:p>
            <a:pPr lvl="2"/>
            <a:r>
              <a:rPr lang="en-US" sz="2000" dirty="0" smtClean="0"/>
              <a:t>HIPS quarantines such code in an isolated system area then runs the code and monitors its behavior</a:t>
            </a:r>
          </a:p>
          <a:p>
            <a:r>
              <a:rPr lang="en-US" sz="2400" dirty="0" smtClean="0"/>
              <a:t>Areas for which a HIPS typically offers desktop protection:</a:t>
            </a:r>
          </a:p>
          <a:p>
            <a:pPr lvl="2"/>
            <a:r>
              <a:rPr lang="en-US" sz="1800" dirty="0" smtClean="0"/>
              <a:t>System calls		</a:t>
            </a:r>
            <a:r>
              <a:rPr lang="en-US" sz="1800" dirty="0"/>
              <a:t>	</a:t>
            </a:r>
            <a:r>
              <a:rPr lang="en-US" sz="1800" dirty="0" smtClean="0"/>
              <a:t>•   File </a:t>
            </a:r>
            <a:r>
              <a:rPr lang="en-US" sz="1800" dirty="0" smtClean="0"/>
              <a:t>system access</a:t>
            </a:r>
          </a:p>
          <a:p>
            <a:pPr lvl="2"/>
            <a:r>
              <a:rPr lang="en-US" sz="1800" dirty="0" smtClean="0"/>
              <a:t>System registry settings		•   Host input/output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043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Role of HIPS</a:t>
            </a:r>
            <a:endParaRPr lang="en-US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Many industry observers see the enterprise endpoint, including desktop and laptop systems, as now the main target for hackers and criminals</a:t>
            </a:r>
          </a:p>
          <a:p>
            <a:pPr lvl="1"/>
            <a:r>
              <a:rPr lang="en-US" sz="2000" dirty="0" smtClean="0"/>
              <a:t>Thus security vendors are focusing more on developing endpoint security products</a:t>
            </a:r>
          </a:p>
          <a:p>
            <a:pPr lvl="1"/>
            <a:r>
              <a:rPr lang="en-US" sz="2000" dirty="0" smtClean="0"/>
              <a:t>Traditionally, endpoint security has been provided by a collection of distinct products, such as antivirus, antispyware, antispam, and personal firewalls</a:t>
            </a:r>
          </a:p>
          <a:p>
            <a:r>
              <a:rPr lang="en-US" sz="2000" dirty="0" smtClean="0"/>
              <a:t>Approach is an effort to provide an integrated, single-product suite of functions</a:t>
            </a:r>
          </a:p>
          <a:p>
            <a:pPr lvl="1"/>
            <a:r>
              <a:rPr lang="en-US" sz="2000" dirty="0" smtClean="0"/>
              <a:t>Advantages of the integrated HIPS approach are that the various tools work closely together, threat prevention is more comprehensive, and management is easier</a:t>
            </a:r>
          </a:p>
          <a:p>
            <a:r>
              <a:rPr lang="en-US" sz="2000" dirty="0" smtClean="0"/>
              <a:t>A prudent approach is to use HIPS as one element in a defense-in-depth strategy that involves network-level devices, such as either firewalls or network-based IPSs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594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IPS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inline NIDS with the authority to discard packets and tear down TCP connections</a:t>
            </a:r>
          </a:p>
          <a:p>
            <a:r>
              <a:rPr lang="en-US" sz="2800" dirty="0" smtClean="0"/>
              <a:t>uses </a:t>
            </a:r>
            <a:r>
              <a:rPr lang="en-US" sz="2800" i="1" dirty="0" smtClean="0"/>
              <a:t>signature</a:t>
            </a:r>
            <a:r>
              <a:rPr lang="en-US" sz="2800" dirty="0" smtClean="0"/>
              <a:t> and </a:t>
            </a:r>
            <a:r>
              <a:rPr lang="en-US" sz="2800" i="1" dirty="0" smtClean="0"/>
              <a:t>anomaly</a:t>
            </a:r>
            <a:r>
              <a:rPr lang="en-US" sz="2800" dirty="0" smtClean="0"/>
              <a:t> detection</a:t>
            </a:r>
          </a:p>
          <a:p>
            <a:r>
              <a:rPr lang="en-US" sz="2800" dirty="0" smtClean="0"/>
              <a:t>may provide flow data protection</a:t>
            </a:r>
          </a:p>
          <a:p>
            <a:pPr lvl="1"/>
            <a:r>
              <a:rPr lang="en-US" sz="2400" dirty="0" smtClean="0"/>
              <a:t>monitoring full application flow content</a:t>
            </a:r>
          </a:p>
          <a:p>
            <a:r>
              <a:rPr lang="en-US" sz="2800" dirty="0" smtClean="0"/>
              <a:t>can identify malicious packets using:</a:t>
            </a:r>
          </a:p>
          <a:p>
            <a:pPr lvl="1"/>
            <a:r>
              <a:rPr lang="en-US" sz="2400" dirty="0" smtClean="0"/>
              <a:t>pattern matching</a:t>
            </a:r>
          </a:p>
          <a:p>
            <a:pPr lvl="1"/>
            <a:r>
              <a:rPr lang="en-US" sz="2400" dirty="0" err="1" smtClean="0"/>
              <a:t>stateful</a:t>
            </a:r>
            <a:r>
              <a:rPr lang="en-US" sz="2400" dirty="0" smtClean="0"/>
              <a:t> matching</a:t>
            </a:r>
          </a:p>
          <a:p>
            <a:pPr lvl="1"/>
            <a:r>
              <a:rPr lang="en-US" sz="2400" dirty="0" smtClean="0"/>
              <a:t>protocol anomaly</a:t>
            </a:r>
          </a:p>
          <a:p>
            <a:pPr lvl="1"/>
            <a:r>
              <a:rPr lang="en-US" sz="2400" dirty="0" smtClean="0"/>
              <a:t>traffic anomaly</a:t>
            </a:r>
          </a:p>
          <a:p>
            <a:pPr lvl="1"/>
            <a:r>
              <a:rPr lang="en-US" sz="2400" dirty="0" smtClean="0"/>
              <a:t>statistical anomaly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6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7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j-ea"/>
                <a:cs typeface="+mj-cs"/>
              </a:rPr>
              <a:t>Firewall Characteristics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075744"/>
              </p:ext>
            </p:extLst>
          </p:nvPr>
        </p:nvGraphicFramePr>
        <p:xfrm>
          <a:off x="533400" y="1436712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6870">
            <a:off x="7108938" y="3949714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34671">
            <a:off x="-95626" y="4738037"/>
            <a:ext cx="16002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422108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92608">
            <a:off x="68250" y="500941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510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Immune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Comprehensive defense against malicious behavior caused by malware</a:t>
            </a:r>
          </a:p>
          <a:p>
            <a:r>
              <a:rPr lang="en-US" sz="2800" dirty="0" smtClean="0"/>
              <a:t>Developed by IBM and refined by Symantec</a:t>
            </a:r>
          </a:p>
          <a:p>
            <a:r>
              <a:rPr lang="en-US" sz="2800" dirty="0" smtClean="0"/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r>
              <a:rPr lang="en-US" sz="2800" dirty="0" smtClean="0"/>
              <a:t>Success depends on the ability of the malware analysis system to detect new and innovative malware strains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73176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 b="23421"/>
          <a:stretch/>
        </p:blipFill>
        <p:spPr>
          <a:xfrm>
            <a:off x="251520" y="573069"/>
            <a:ext cx="8723790" cy="62849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 Monitors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17789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Snort Inline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sz="2800" dirty="0" smtClean="0"/>
              <a:t>enables Snort to function as an intrusion prevention capability</a:t>
            </a:r>
          </a:p>
          <a:p>
            <a:r>
              <a:rPr lang="en-US" sz="2800" dirty="0" smtClean="0"/>
              <a:t>includes a replace option which allows the Snort user to modify packets rather than drop them</a:t>
            </a:r>
          </a:p>
          <a:p>
            <a:pPr lvl="1"/>
            <a:r>
              <a:rPr lang="en-US" sz="2400" dirty="0" smtClean="0"/>
              <a:t>useful for a honeypot implementation</a:t>
            </a:r>
          </a:p>
          <a:p>
            <a:pPr lvl="1"/>
            <a:r>
              <a:rPr lang="en-US" sz="2400" dirty="0" smtClean="0"/>
              <a:t>attackers see the failure but can’t figure out why it occurred</a:t>
            </a:r>
          </a:p>
          <a:p>
            <a:pPr lvl="0"/>
            <a:r>
              <a:rPr lang="en-US" sz="2800" b="1" dirty="0" smtClean="0"/>
              <a:t>Drop</a:t>
            </a:r>
            <a:r>
              <a:rPr lang="en-US" sz="2800" dirty="0" smtClean="0"/>
              <a:t>: Snort rejects a packet based on the options defined in the rule and logs the result</a:t>
            </a:r>
          </a:p>
          <a:p>
            <a:pPr lvl="0"/>
            <a:r>
              <a:rPr lang="en-US" sz="2800" b="1" dirty="0" smtClean="0"/>
              <a:t>Reject</a:t>
            </a:r>
            <a:r>
              <a:rPr lang="en-US" sz="2800" dirty="0" smtClean="0"/>
              <a:t>: packet is rejected and result is logged and an error message is returned</a:t>
            </a:r>
          </a:p>
          <a:p>
            <a:pPr lvl="0"/>
            <a:r>
              <a:rPr lang="en-US" sz="2800" b="1" dirty="0" err="1" smtClean="0"/>
              <a:t>Sdrop</a:t>
            </a:r>
            <a:r>
              <a:rPr lang="en-US" sz="2800" dirty="0" smtClean="0"/>
              <a:t>: packet is rejected but not logged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378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81000"/>
            <a:ext cx="3962400" cy="3429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rgbClr val="C00000"/>
                </a:solidFill>
                <a:effectLst/>
                <a:ea typeface="ＭＳ Ｐゴシック" pitchFamily="34" charset="-128"/>
              </a:rPr>
              <a:t>Unified </a:t>
            </a:r>
            <a:br>
              <a:rPr lang="en-US" dirty="0" smtClean="0">
                <a:solidFill>
                  <a:srgbClr val="C00000"/>
                </a:solidFill>
                <a:effectLst/>
                <a:ea typeface="ＭＳ Ｐゴシック" pitchFamily="34" charset="-128"/>
              </a:rPr>
            </a:br>
            <a:r>
              <a:rPr lang="en-US" dirty="0" smtClean="0">
                <a:solidFill>
                  <a:srgbClr val="C00000"/>
                </a:solidFill>
                <a:effectLst/>
                <a:ea typeface="ＭＳ Ｐゴシック" pitchFamily="34" charset="-128"/>
              </a:rPr>
              <a:t>Threat Management Products</a:t>
            </a:r>
          </a:p>
        </p:txBody>
      </p:sp>
      <p:pic>
        <p:nvPicPr>
          <p:cNvPr id="68610" name="Picture 6" descr="f6.pdf"/>
          <p:cNvPicPr>
            <a:picLocks noChangeAspect="1"/>
          </p:cNvPicPr>
          <p:nvPr/>
        </p:nvPicPr>
        <p:blipFill>
          <a:blip r:embed="rId3"/>
          <a:srcRect l="12941" t="4546" r="7059" b="11818"/>
          <a:stretch>
            <a:fillRect/>
          </a:stretch>
        </p:blipFill>
        <p:spPr bwMode="auto">
          <a:xfrm>
            <a:off x="3275856" y="-115927"/>
            <a:ext cx="5992207" cy="800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83606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50879"/>
              </p:ext>
            </p:extLst>
          </p:nvPr>
        </p:nvGraphicFramePr>
        <p:xfrm>
          <a:off x="2438400" y="692696"/>
          <a:ext cx="6705600" cy="579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Document" r:id="rId4" imgW="6083076" imgH="4317841" progId="Word.Document.12">
                  <p:embed/>
                </p:oleObj>
              </mc:Choice>
              <mc:Fallback>
                <p:oleObj name="Document" r:id="rId4" imgW="6083076" imgH="431784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692696"/>
                        <a:ext cx="6705600" cy="579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4"/>
          <p:cNvSpPr>
            <a:spLocks noChangeArrowheads="1"/>
          </p:cNvSpPr>
          <p:nvPr/>
        </p:nvSpPr>
        <p:spPr bwMode="auto">
          <a:xfrm>
            <a:off x="0" y="1143000"/>
            <a:ext cx="2362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rbel" pitchFamily="34" charset="0"/>
              </a:rPr>
              <a:t>Sidewinder </a:t>
            </a:r>
            <a:r>
              <a:rPr lang="en-US" sz="2400" b="1" dirty="0">
                <a:solidFill>
                  <a:srgbClr val="C00000"/>
                </a:solidFill>
                <a:latin typeface="Corbel" pitchFamily="34" charset="0"/>
              </a:rPr>
              <a:t>G2 Security Appliance Attack Protections Summary - Transport Level Examples </a:t>
            </a:r>
          </a:p>
        </p:txBody>
      </p:sp>
    </p:spTree>
    <p:extLst>
      <p:ext uri="{BB962C8B-B14F-4D97-AF65-F5344CB8AC3E}">
        <p14:creationId xmlns:p14="http://schemas.microsoft.com/office/powerpoint/2010/main" val="353686813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623313"/>
              </p:ext>
            </p:extLst>
          </p:nvPr>
        </p:nvGraphicFramePr>
        <p:xfrm>
          <a:off x="3581400" y="0"/>
          <a:ext cx="55626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Document" r:id="rId4" imgW="6083076" imgH="7759414" progId="Word.Document.12">
                  <p:embed/>
                </p:oleObj>
              </mc:Choice>
              <mc:Fallback>
                <p:oleObj name="Document" r:id="rId4" imgW="6083076" imgH="775941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0"/>
                        <a:ext cx="55626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08" name="TextBox 5"/>
          <p:cNvSpPr txBox="1">
            <a:spLocks noChangeArrowheads="1"/>
          </p:cNvSpPr>
          <p:nvPr/>
        </p:nvSpPr>
        <p:spPr bwMode="auto">
          <a:xfrm>
            <a:off x="304800" y="990600"/>
            <a:ext cx="2895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rbel" pitchFamily="34" charset="0"/>
              </a:rPr>
              <a:t>Sidewinder </a:t>
            </a:r>
            <a:r>
              <a:rPr lang="en-US" sz="2400" b="1" dirty="0">
                <a:solidFill>
                  <a:srgbClr val="C00000"/>
                </a:solidFill>
                <a:latin typeface="Corbel" pitchFamily="34" charset="0"/>
              </a:rPr>
              <a:t>G2 Security Appliance Attack Protections Summary - Application Level Examples </a:t>
            </a:r>
            <a:r>
              <a:rPr lang="en-US" sz="1200" b="1" dirty="0">
                <a:solidFill>
                  <a:srgbClr val="C00000"/>
                </a:solidFill>
                <a:latin typeface="Corbel" pitchFamily="34" charset="0"/>
              </a:rPr>
              <a:t>(page 1 of 2) </a:t>
            </a:r>
          </a:p>
        </p:txBody>
      </p:sp>
    </p:spTree>
    <p:extLst>
      <p:ext uri="{BB962C8B-B14F-4D97-AF65-F5344CB8AC3E}">
        <p14:creationId xmlns:p14="http://schemas.microsoft.com/office/powerpoint/2010/main" val="1753000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020024"/>
              </p:ext>
            </p:extLst>
          </p:nvPr>
        </p:nvGraphicFramePr>
        <p:xfrm>
          <a:off x="3276600" y="0"/>
          <a:ext cx="60833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Document" r:id="rId4" imgW="5625893" imgH="6616456" progId="Word.Document.12">
                  <p:link updateAutomatic="1"/>
                </p:oleObj>
              </mc:Choice>
              <mc:Fallback>
                <p:oleObj name="Document" r:id="rId4" imgW="5625893" imgH="6616456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0"/>
                        <a:ext cx="60833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304800" y="990600"/>
            <a:ext cx="2895600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Corbel" pitchFamily="34" charset="0"/>
              </a:rPr>
              <a:t>  </a:t>
            </a:r>
            <a:r>
              <a:rPr lang="en-US" sz="2400" b="1" dirty="0">
                <a:solidFill>
                  <a:srgbClr val="C00000"/>
                </a:solidFill>
                <a:latin typeface="Corbel" pitchFamily="34" charset="0"/>
              </a:rPr>
              <a:t>Sidewinder G2 Security Appliance Attack Protections Summary - Application Level Examples </a:t>
            </a:r>
            <a:r>
              <a:rPr lang="en-US" sz="1200" b="1" dirty="0">
                <a:solidFill>
                  <a:srgbClr val="C00000"/>
                </a:solidFill>
                <a:latin typeface="Corbel" pitchFamily="34" charset="0"/>
              </a:rPr>
              <a:t>(page 2 of 2) </a:t>
            </a:r>
          </a:p>
        </p:txBody>
      </p:sp>
    </p:spTree>
    <p:extLst>
      <p:ext uri="{BB962C8B-B14F-4D97-AF65-F5344CB8AC3E}">
        <p14:creationId xmlns:p14="http://schemas.microsoft.com/office/powerpoint/2010/main" val="33064168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Summary</a:t>
            </a:r>
            <a:endParaRPr lang="en-AU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95800" y="1905000"/>
            <a:ext cx="4419600" cy="4953000"/>
          </a:xfrm>
        </p:spPr>
        <p:txBody>
          <a:bodyPr/>
          <a:lstStyle/>
          <a:p>
            <a:pPr marL="692150" lvl="2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firewall location and configurations</a:t>
            </a:r>
          </a:p>
          <a:p>
            <a:pPr marL="1028700" lvl="3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DMZ networks</a:t>
            </a:r>
          </a:p>
          <a:p>
            <a:pPr marL="1028700" lvl="3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virtual private networks</a:t>
            </a:r>
          </a:p>
          <a:p>
            <a:pPr marL="1028700" lvl="3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distributed firewalls</a:t>
            </a:r>
          </a:p>
          <a:p>
            <a:pPr marL="692150" lvl="2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intrusion prevention systems (IPS)</a:t>
            </a:r>
          </a:p>
          <a:p>
            <a:pPr marL="1149326" lvl="3" indent="-342900" fontAlgn="auto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host-based IPS (HIPS)</a:t>
            </a:r>
          </a:p>
          <a:p>
            <a:pPr marL="1149326" lvl="3" indent="-342900" fontAlgn="auto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network-based IPS (NIPS</a:t>
            </a:r>
            <a:r>
              <a:rPr lang="en-AU" sz="2000" dirty="0" smtClean="0">
                <a:ea typeface="+mn-ea"/>
              </a:rPr>
              <a:t>)</a:t>
            </a:r>
          </a:p>
          <a:p>
            <a:pPr marL="1149326" lvl="3" indent="-342900" fontAlgn="auto">
              <a:spcAft>
                <a:spcPts val="0"/>
              </a:spcAft>
              <a:defRPr/>
            </a:pPr>
            <a:r>
              <a:rPr lang="en-AU" sz="2000" dirty="0"/>
              <a:t>Distributed or hybrid IPS</a:t>
            </a:r>
          </a:p>
          <a:p>
            <a:pPr marL="1149326" lvl="3" indent="-342900" fontAlgn="auto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Snort </a:t>
            </a:r>
            <a:r>
              <a:rPr lang="en-AU" sz="2000" dirty="0" smtClean="0">
                <a:ea typeface="+mn-ea"/>
              </a:rPr>
              <a:t>Inline</a:t>
            </a:r>
          </a:p>
          <a:p>
            <a:pPr marL="692150" lvl="2" indent="-342900" eaLnBrk="1" fontAlgn="auto" hangingPunct="1">
              <a:spcAft>
                <a:spcPts val="0"/>
              </a:spcAft>
              <a:defRPr/>
            </a:pPr>
            <a:r>
              <a:rPr lang="en-AU" sz="2000" dirty="0" smtClean="0">
                <a:ea typeface="+mn-ea"/>
              </a:rPr>
              <a:t>UTM products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530571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33400" y="1828800"/>
            <a:ext cx="4084638" cy="472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firewalls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need for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characteristics of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techniques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capabilities/limitations</a:t>
            </a:r>
          </a:p>
          <a:p>
            <a:pPr marL="342882" lvl="1" indent="-342882" fontAlgn="auto"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pPr>
            <a:r>
              <a:rPr lang="en-US" sz="2000" dirty="0"/>
              <a:t>types of firewalls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  <a:defRPr/>
            </a:pPr>
            <a:r>
              <a:rPr lang="en-US" dirty="0"/>
              <a:t>packet filtering firewall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  <a:defRPr/>
            </a:pPr>
            <a:r>
              <a:rPr lang="en-US" dirty="0" err="1"/>
              <a:t>stateful</a:t>
            </a:r>
            <a:r>
              <a:rPr lang="en-US" dirty="0"/>
              <a:t> inspection firewalls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  <a:defRPr/>
            </a:pPr>
            <a:r>
              <a:rPr lang="en-US" dirty="0"/>
              <a:t>application proxy firewall</a:t>
            </a:r>
          </a:p>
          <a:p>
            <a:pPr lvl="1" fontAlgn="auto">
              <a:spcAft>
                <a:spcPts val="0"/>
              </a:spcAft>
              <a:buClr>
                <a:schemeClr val="accent2"/>
              </a:buClr>
              <a:defRPr/>
            </a:pPr>
            <a:r>
              <a:rPr lang="en-US" dirty="0"/>
              <a:t>circuit level proxy firewall</a:t>
            </a:r>
          </a:p>
          <a:p>
            <a:pPr marL="342900" lvl="2" indent="-342900" fontAlgn="auto">
              <a:spcAft>
                <a:spcPts val="0"/>
              </a:spcAft>
              <a:defRPr/>
            </a:pPr>
            <a:r>
              <a:rPr lang="en-US" sz="2000" dirty="0"/>
              <a:t>Firewall basing</a:t>
            </a:r>
          </a:p>
          <a:p>
            <a:pPr marL="800076" lvl="3" indent="-342900" fontAlgn="auto">
              <a:spcAft>
                <a:spcPts val="0"/>
              </a:spcAft>
              <a:defRPr/>
            </a:pPr>
            <a:r>
              <a:rPr lang="en-US" sz="2000" dirty="0" smtClean="0">
                <a:ea typeface="+mn-ea"/>
              </a:rPr>
              <a:t>bastion </a:t>
            </a:r>
            <a:r>
              <a:rPr lang="en-US" sz="2000" dirty="0" smtClean="0">
                <a:ea typeface="+mn-ea"/>
              </a:rPr>
              <a:t>host</a:t>
            </a:r>
          </a:p>
          <a:p>
            <a:pPr marL="800076" lvl="3" indent="-342900" fontAlgn="auto">
              <a:spcAft>
                <a:spcPts val="0"/>
              </a:spcAft>
              <a:defRPr/>
            </a:pPr>
            <a:r>
              <a:rPr lang="en-US" sz="2000" dirty="0" smtClean="0">
                <a:ea typeface="+mn-ea"/>
              </a:rPr>
              <a:t>host-based firewall</a:t>
            </a:r>
          </a:p>
          <a:p>
            <a:pPr marL="800076" lvl="3" indent="-342900" fontAlgn="auto">
              <a:spcAft>
                <a:spcPts val="0"/>
              </a:spcAft>
              <a:defRPr/>
            </a:pPr>
            <a:r>
              <a:rPr lang="en-US" sz="2000" dirty="0" smtClean="0">
                <a:ea typeface="+mn-ea"/>
              </a:rPr>
              <a:t>personal firewall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104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Firewall Access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96752"/>
            <a:ext cx="8534401" cy="4830763"/>
          </a:xfrm>
        </p:spPr>
        <p:txBody>
          <a:bodyPr/>
          <a:lstStyle/>
          <a:p>
            <a:r>
              <a:rPr lang="en-US" sz="2800" dirty="0" smtClean="0"/>
              <a:t>A critical component in the planning &amp; implementation of a firewall is specifying a suitable access policy</a:t>
            </a:r>
          </a:p>
          <a:p>
            <a:pPr lvl="1"/>
            <a:r>
              <a:rPr lang="en-US" sz="2400" dirty="0" smtClean="0"/>
              <a:t>This lists the types of traffic authorized to pass through the firewall</a:t>
            </a:r>
          </a:p>
          <a:p>
            <a:pPr lvl="1"/>
            <a:r>
              <a:rPr lang="en-US" sz="2400" dirty="0" smtClean="0"/>
              <a:t>Includes address ranges, protocols, applications and content types</a:t>
            </a:r>
          </a:p>
          <a:p>
            <a:r>
              <a:rPr lang="en-US" sz="2800" dirty="0" smtClean="0"/>
              <a:t>policy should be developed from the organization’s information security risk assessment and policy</a:t>
            </a:r>
          </a:p>
          <a:p>
            <a:r>
              <a:rPr lang="en-US" sz="2800" dirty="0" smtClean="0"/>
              <a:t>Should be developed from a broad specification of which traffic types the organization needs to support</a:t>
            </a:r>
          </a:p>
          <a:p>
            <a:pPr lvl="1"/>
            <a:r>
              <a:rPr lang="en-US" sz="2400" dirty="0" smtClean="0"/>
              <a:t>Then refined to detail the filter elements which can then be implemented within an appropriate firewall topology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4593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30763"/>
          </a:xfrm>
        </p:spPr>
        <p:txBody>
          <a:bodyPr/>
          <a:lstStyle/>
          <a:p>
            <a:r>
              <a:rPr lang="en-US" dirty="0" smtClean="0"/>
              <a:t>Characteristics that a firewall access policy could use to filter traffic include:</a:t>
            </a:r>
            <a:endParaRPr lang="en-US" dirty="0" smtClean="0"/>
          </a:p>
        </p:txBody>
      </p:sp>
      <p:sp>
        <p:nvSpPr>
          <p:cNvPr id="8" name="Freeform 7"/>
          <p:cNvSpPr/>
          <p:nvPr/>
        </p:nvSpPr>
        <p:spPr>
          <a:xfrm>
            <a:off x="763873" y="2286000"/>
            <a:ext cx="1838734" cy="4368800"/>
          </a:xfrm>
          <a:custGeom>
            <a:avLst/>
            <a:gdLst>
              <a:gd name="connsiteX0" fmla="*/ 0 w 1838734"/>
              <a:gd name="connsiteY0" fmla="*/ 183873 h 4368800"/>
              <a:gd name="connsiteX1" fmla="*/ 183873 w 1838734"/>
              <a:gd name="connsiteY1" fmla="*/ 0 h 4368800"/>
              <a:gd name="connsiteX2" fmla="*/ 1654861 w 1838734"/>
              <a:gd name="connsiteY2" fmla="*/ 0 h 4368800"/>
              <a:gd name="connsiteX3" fmla="*/ 1838734 w 1838734"/>
              <a:gd name="connsiteY3" fmla="*/ 183873 h 4368800"/>
              <a:gd name="connsiteX4" fmla="*/ 1838734 w 1838734"/>
              <a:gd name="connsiteY4" fmla="*/ 4184927 h 4368800"/>
              <a:gd name="connsiteX5" fmla="*/ 1654861 w 1838734"/>
              <a:gd name="connsiteY5" fmla="*/ 4368800 h 4368800"/>
              <a:gd name="connsiteX6" fmla="*/ 183873 w 1838734"/>
              <a:gd name="connsiteY6" fmla="*/ 4368800 h 4368800"/>
              <a:gd name="connsiteX7" fmla="*/ 0 w 1838734"/>
              <a:gd name="connsiteY7" fmla="*/ 4184927 h 4368800"/>
              <a:gd name="connsiteX8" fmla="*/ 0 w 1838734"/>
              <a:gd name="connsiteY8" fmla="*/ 183873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734" h="4368800">
                <a:moveTo>
                  <a:pt x="0" y="183873"/>
                </a:moveTo>
                <a:cubicBezTo>
                  <a:pt x="0" y="82323"/>
                  <a:pt x="82323" y="0"/>
                  <a:pt x="183873" y="0"/>
                </a:cubicBezTo>
                <a:lnTo>
                  <a:pt x="1654861" y="0"/>
                </a:lnTo>
                <a:cubicBezTo>
                  <a:pt x="1756411" y="0"/>
                  <a:pt x="1838734" y="82323"/>
                  <a:pt x="1838734" y="183873"/>
                </a:cubicBezTo>
                <a:lnTo>
                  <a:pt x="1838734" y="4184927"/>
                </a:lnTo>
                <a:cubicBezTo>
                  <a:pt x="1838734" y="4286477"/>
                  <a:pt x="1756411" y="4368800"/>
                  <a:pt x="1654861" y="4368800"/>
                </a:cubicBezTo>
                <a:lnTo>
                  <a:pt x="183873" y="4368800"/>
                </a:lnTo>
                <a:cubicBezTo>
                  <a:pt x="82323" y="4368800"/>
                  <a:pt x="0" y="4286477"/>
                  <a:pt x="0" y="4184927"/>
                </a:cubicBezTo>
                <a:lnTo>
                  <a:pt x="0" y="18387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315341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kern="1200" dirty="0" smtClean="0"/>
              <a:t>IP address and protocol values</a:t>
            </a:r>
            <a:endParaRPr lang="en-US" sz="2500" kern="1200" dirty="0"/>
          </a:p>
        </p:txBody>
      </p:sp>
      <p:sp>
        <p:nvSpPr>
          <p:cNvPr id="9" name="Freeform 8"/>
          <p:cNvSpPr/>
          <p:nvPr/>
        </p:nvSpPr>
        <p:spPr>
          <a:xfrm>
            <a:off x="947747" y="3597919"/>
            <a:ext cx="1470987" cy="1317252"/>
          </a:xfrm>
          <a:custGeom>
            <a:avLst/>
            <a:gdLst>
              <a:gd name="connsiteX0" fmla="*/ 0 w 1470987"/>
              <a:gd name="connsiteY0" fmla="*/ 131725 h 1317252"/>
              <a:gd name="connsiteX1" fmla="*/ 131725 w 1470987"/>
              <a:gd name="connsiteY1" fmla="*/ 0 h 1317252"/>
              <a:gd name="connsiteX2" fmla="*/ 1339262 w 1470987"/>
              <a:gd name="connsiteY2" fmla="*/ 0 h 1317252"/>
              <a:gd name="connsiteX3" fmla="*/ 1470987 w 1470987"/>
              <a:gd name="connsiteY3" fmla="*/ 131725 h 1317252"/>
              <a:gd name="connsiteX4" fmla="*/ 1470987 w 1470987"/>
              <a:gd name="connsiteY4" fmla="*/ 1185527 h 1317252"/>
              <a:gd name="connsiteX5" fmla="*/ 1339262 w 1470987"/>
              <a:gd name="connsiteY5" fmla="*/ 1317252 h 1317252"/>
              <a:gd name="connsiteX6" fmla="*/ 131725 w 1470987"/>
              <a:gd name="connsiteY6" fmla="*/ 1317252 h 1317252"/>
              <a:gd name="connsiteX7" fmla="*/ 0 w 1470987"/>
              <a:gd name="connsiteY7" fmla="*/ 1185527 h 1317252"/>
              <a:gd name="connsiteX8" fmla="*/ 0 w 1470987"/>
              <a:gd name="connsiteY8" fmla="*/ 131725 h 131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987" h="1317252">
                <a:moveTo>
                  <a:pt x="0" y="131725"/>
                </a:moveTo>
                <a:cubicBezTo>
                  <a:pt x="0" y="58975"/>
                  <a:pt x="58975" y="0"/>
                  <a:pt x="131725" y="0"/>
                </a:cubicBezTo>
                <a:lnTo>
                  <a:pt x="1339262" y="0"/>
                </a:lnTo>
                <a:cubicBezTo>
                  <a:pt x="1412012" y="0"/>
                  <a:pt x="1470987" y="58975"/>
                  <a:pt x="1470987" y="131725"/>
                </a:cubicBezTo>
                <a:lnTo>
                  <a:pt x="1470987" y="1185527"/>
                </a:lnTo>
                <a:cubicBezTo>
                  <a:pt x="1470987" y="1258277"/>
                  <a:pt x="1412012" y="1317252"/>
                  <a:pt x="1339262" y="1317252"/>
                </a:cubicBezTo>
                <a:lnTo>
                  <a:pt x="131725" y="1317252"/>
                </a:lnTo>
                <a:cubicBezTo>
                  <a:pt x="58975" y="1317252"/>
                  <a:pt x="0" y="1258277"/>
                  <a:pt x="0" y="1185527"/>
                </a:cubicBezTo>
                <a:lnTo>
                  <a:pt x="0" y="13172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141" tIns="65251" rIns="74141" bIns="6525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bg1"/>
                </a:solidFill>
              </a:rPr>
              <a:t>This type of filtering is used by packet filter and </a:t>
            </a:r>
            <a:r>
              <a:rPr lang="en-US" sz="1600" b="1" kern="1200" dirty="0" err="1" smtClean="0">
                <a:solidFill>
                  <a:schemeClr val="bg1"/>
                </a:solidFill>
              </a:rPr>
              <a:t>stateful</a:t>
            </a:r>
            <a:r>
              <a:rPr lang="en-US" sz="1600" b="1" kern="1200" dirty="0" smtClean="0">
                <a:solidFill>
                  <a:schemeClr val="bg1"/>
                </a:solidFill>
              </a:rPr>
              <a:t> inspection firewalls</a:t>
            </a:r>
          </a:p>
        </p:txBody>
      </p:sp>
      <p:sp>
        <p:nvSpPr>
          <p:cNvPr id="10" name="Freeform 9"/>
          <p:cNvSpPr/>
          <p:nvPr/>
        </p:nvSpPr>
        <p:spPr>
          <a:xfrm>
            <a:off x="947747" y="5117827"/>
            <a:ext cx="1470987" cy="1317252"/>
          </a:xfrm>
          <a:custGeom>
            <a:avLst/>
            <a:gdLst>
              <a:gd name="connsiteX0" fmla="*/ 0 w 1470987"/>
              <a:gd name="connsiteY0" fmla="*/ 131725 h 1317252"/>
              <a:gd name="connsiteX1" fmla="*/ 131725 w 1470987"/>
              <a:gd name="connsiteY1" fmla="*/ 0 h 1317252"/>
              <a:gd name="connsiteX2" fmla="*/ 1339262 w 1470987"/>
              <a:gd name="connsiteY2" fmla="*/ 0 h 1317252"/>
              <a:gd name="connsiteX3" fmla="*/ 1470987 w 1470987"/>
              <a:gd name="connsiteY3" fmla="*/ 131725 h 1317252"/>
              <a:gd name="connsiteX4" fmla="*/ 1470987 w 1470987"/>
              <a:gd name="connsiteY4" fmla="*/ 1185527 h 1317252"/>
              <a:gd name="connsiteX5" fmla="*/ 1339262 w 1470987"/>
              <a:gd name="connsiteY5" fmla="*/ 1317252 h 1317252"/>
              <a:gd name="connsiteX6" fmla="*/ 131725 w 1470987"/>
              <a:gd name="connsiteY6" fmla="*/ 1317252 h 1317252"/>
              <a:gd name="connsiteX7" fmla="*/ 0 w 1470987"/>
              <a:gd name="connsiteY7" fmla="*/ 1185527 h 1317252"/>
              <a:gd name="connsiteX8" fmla="*/ 0 w 1470987"/>
              <a:gd name="connsiteY8" fmla="*/ 131725 h 131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987" h="1317252">
                <a:moveTo>
                  <a:pt x="0" y="131725"/>
                </a:moveTo>
                <a:cubicBezTo>
                  <a:pt x="0" y="58975"/>
                  <a:pt x="58975" y="0"/>
                  <a:pt x="131725" y="0"/>
                </a:cubicBezTo>
                <a:lnTo>
                  <a:pt x="1339262" y="0"/>
                </a:lnTo>
                <a:cubicBezTo>
                  <a:pt x="1412012" y="0"/>
                  <a:pt x="1470987" y="58975"/>
                  <a:pt x="1470987" y="131725"/>
                </a:cubicBezTo>
                <a:lnTo>
                  <a:pt x="1470987" y="1185527"/>
                </a:lnTo>
                <a:cubicBezTo>
                  <a:pt x="1470987" y="1258277"/>
                  <a:pt x="1412012" y="1317252"/>
                  <a:pt x="1339262" y="1317252"/>
                </a:cubicBezTo>
                <a:lnTo>
                  <a:pt x="131725" y="1317252"/>
                </a:lnTo>
                <a:cubicBezTo>
                  <a:pt x="58975" y="1317252"/>
                  <a:pt x="0" y="1258277"/>
                  <a:pt x="0" y="1185527"/>
                </a:cubicBezTo>
                <a:lnTo>
                  <a:pt x="0" y="13172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141" tIns="65251" rIns="74141" bIns="6525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bg1"/>
                </a:solidFill>
              </a:rPr>
              <a:t>Typically used to limit access to specific services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2740513" y="2286000"/>
            <a:ext cx="1838734" cy="4368800"/>
          </a:xfrm>
          <a:custGeom>
            <a:avLst/>
            <a:gdLst>
              <a:gd name="connsiteX0" fmla="*/ 0 w 1838734"/>
              <a:gd name="connsiteY0" fmla="*/ 183873 h 4368800"/>
              <a:gd name="connsiteX1" fmla="*/ 183873 w 1838734"/>
              <a:gd name="connsiteY1" fmla="*/ 0 h 4368800"/>
              <a:gd name="connsiteX2" fmla="*/ 1654861 w 1838734"/>
              <a:gd name="connsiteY2" fmla="*/ 0 h 4368800"/>
              <a:gd name="connsiteX3" fmla="*/ 1838734 w 1838734"/>
              <a:gd name="connsiteY3" fmla="*/ 183873 h 4368800"/>
              <a:gd name="connsiteX4" fmla="*/ 1838734 w 1838734"/>
              <a:gd name="connsiteY4" fmla="*/ 4184927 h 4368800"/>
              <a:gd name="connsiteX5" fmla="*/ 1654861 w 1838734"/>
              <a:gd name="connsiteY5" fmla="*/ 4368800 h 4368800"/>
              <a:gd name="connsiteX6" fmla="*/ 183873 w 1838734"/>
              <a:gd name="connsiteY6" fmla="*/ 4368800 h 4368800"/>
              <a:gd name="connsiteX7" fmla="*/ 0 w 1838734"/>
              <a:gd name="connsiteY7" fmla="*/ 4184927 h 4368800"/>
              <a:gd name="connsiteX8" fmla="*/ 0 w 1838734"/>
              <a:gd name="connsiteY8" fmla="*/ 183873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734" h="4368800">
                <a:moveTo>
                  <a:pt x="0" y="183873"/>
                </a:moveTo>
                <a:cubicBezTo>
                  <a:pt x="0" y="82323"/>
                  <a:pt x="82323" y="0"/>
                  <a:pt x="183873" y="0"/>
                </a:cubicBezTo>
                <a:lnTo>
                  <a:pt x="1654861" y="0"/>
                </a:lnTo>
                <a:cubicBezTo>
                  <a:pt x="1756411" y="0"/>
                  <a:pt x="1838734" y="82323"/>
                  <a:pt x="1838734" y="183873"/>
                </a:cubicBezTo>
                <a:lnTo>
                  <a:pt x="1838734" y="4184927"/>
                </a:lnTo>
                <a:cubicBezTo>
                  <a:pt x="1838734" y="4286477"/>
                  <a:pt x="1756411" y="4368800"/>
                  <a:pt x="1654861" y="4368800"/>
                </a:cubicBezTo>
                <a:lnTo>
                  <a:pt x="183873" y="4368800"/>
                </a:lnTo>
                <a:cubicBezTo>
                  <a:pt x="82323" y="4368800"/>
                  <a:pt x="0" y="4286477"/>
                  <a:pt x="0" y="4184927"/>
                </a:cubicBezTo>
                <a:lnTo>
                  <a:pt x="0" y="18387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315341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kern="1200" smtClean="0"/>
              <a:t>Application protocol</a:t>
            </a:r>
            <a:endParaRPr lang="en-US" sz="2500" kern="12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2924386" y="3596640"/>
            <a:ext cx="1470987" cy="2839720"/>
          </a:xfrm>
          <a:custGeom>
            <a:avLst/>
            <a:gdLst>
              <a:gd name="connsiteX0" fmla="*/ 0 w 1470987"/>
              <a:gd name="connsiteY0" fmla="*/ 147099 h 2839720"/>
              <a:gd name="connsiteX1" fmla="*/ 147099 w 1470987"/>
              <a:gd name="connsiteY1" fmla="*/ 0 h 2839720"/>
              <a:gd name="connsiteX2" fmla="*/ 1323888 w 1470987"/>
              <a:gd name="connsiteY2" fmla="*/ 0 h 2839720"/>
              <a:gd name="connsiteX3" fmla="*/ 1470987 w 1470987"/>
              <a:gd name="connsiteY3" fmla="*/ 147099 h 2839720"/>
              <a:gd name="connsiteX4" fmla="*/ 1470987 w 1470987"/>
              <a:gd name="connsiteY4" fmla="*/ 2692621 h 2839720"/>
              <a:gd name="connsiteX5" fmla="*/ 1323888 w 1470987"/>
              <a:gd name="connsiteY5" fmla="*/ 2839720 h 2839720"/>
              <a:gd name="connsiteX6" fmla="*/ 147099 w 1470987"/>
              <a:gd name="connsiteY6" fmla="*/ 2839720 h 2839720"/>
              <a:gd name="connsiteX7" fmla="*/ 0 w 1470987"/>
              <a:gd name="connsiteY7" fmla="*/ 2692621 h 2839720"/>
              <a:gd name="connsiteX8" fmla="*/ 0 w 1470987"/>
              <a:gd name="connsiteY8" fmla="*/ 147099 h 283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987" h="2839720">
                <a:moveTo>
                  <a:pt x="0" y="147099"/>
                </a:moveTo>
                <a:cubicBezTo>
                  <a:pt x="0" y="65858"/>
                  <a:pt x="65858" y="0"/>
                  <a:pt x="147099" y="0"/>
                </a:cubicBezTo>
                <a:lnTo>
                  <a:pt x="1323888" y="0"/>
                </a:lnTo>
                <a:cubicBezTo>
                  <a:pt x="1405129" y="0"/>
                  <a:pt x="1470987" y="65858"/>
                  <a:pt x="1470987" y="147099"/>
                </a:cubicBezTo>
                <a:lnTo>
                  <a:pt x="1470987" y="2692621"/>
                </a:lnTo>
                <a:cubicBezTo>
                  <a:pt x="1470987" y="2773862"/>
                  <a:pt x="1405129" y="2839720"/>
                  <a:pt x="1323888" y="2839720"/>
                </a:cubicBezTo>
                <a:lnTo>
                  <a:pt x="147099" y="2839720"/>
                </a:lnTo>
                <a:cubicBezTo>
                  <a:pt x="65858" y="2839720"/>
                  <a:pt x="0" y="2773862"/>
                  <a:pt x="0" y="2692621"/>
                </a:cubicBezTo>
                <a:lnTo>
                  <a:pt x="0" y="1470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644" tIns="69754" rIns="78644" bIns="69754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bg1"/>
                </a:solidFill>
              </a:rPr>
              <a:t>This type of filtering is used by an application-level gateway that relays and monitors the exchange of information for specific application protocols</a:t>
            </a:r>
          </a:p>
        </p:txBody>
      </p:sp>
      <p:sp>
        <p:nvSpPr>
          <p:cNvPr id="13" name="Freeform 12"/>
          <p:cNvSpPr/>
          <p:nvPr/>
        </p:nvSpPr>
        <p:spPr>
          <a:xfrm>
            <a:off x="4717152" y="2286000"/>
            <a:ext cx="1838734" cy="4368800"/>
          </a:xfrm>
          <a:custGeom>
            <a:avLst/>
            <a:gdLst>
              <a:gd name="connsiteX0" fmla="*/ 0 w 1838734"/>
              <a:gd name="connsiteY0" fmla="*/ 183873 h 4368800"/>
              <a:gd name="connsiteX1" fmla="*/ 183873 w 1838734"/>
              <a:gd name="connsiteY1" fmla="*/ 0 h 4368800"/>
              <a:gd name="connsiteX2" fmla="*/ 1654861 w 1838734"/>
              <a:gd name="connsiteY2" fmla="*/ 0 h 4368800"/>
              <a:gd name="connsiteX3" fmla="*/ 1838734 w 1838734"/>
              <a:gd name="connsiteY3" fmla="*/ 183873 h 4368800"/>
              <a:gd name="connsiteX4" fmla="*/ 1838734 w 1838734"/>
              <a:gd name="connsiteY4" fmla="*/ 4184927 h 4368800"/>
              <a:gd name="connsiteX5" fmla="*/ 1654861 w 1838734"/>
              <a:gd name="connsiteY5" fmla="*/ 4368800 h 4368800"/>
              <a:gd name="connsiteX6" fmla="*/ 183873 w 1838734"/>
              <a:gd name="connsiteY6" fmla="*/ 4368800 h 4368800"/>
              <a:gd name="connsiteX7" fmla="*/ 0 w 1838734"/>
              <a:gd name="connsiteY7" fmla="*/ 4184927 h 4368800"/>
              <a:gd name="connsiteX8" fmla="*/ 0 w 1838734"/>
              <a:gd name="connsiteY8" fmla="*/ 183873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734" h="4368800">
                <a:moveTo>
                  <a:pt x="0" y="183873"/>
                </a:moveTo>
                <a:cubicBezTo>
                  <a:pt x="0" y="82323"/>
                  <a:pt x="82323" y="0"/>
                  <a:pt x="183873" y="0"/>
                </a:cubicBezTo>
                <a:lnTo>
                  <a:pt x="1654861" y="0"/>
                </a:lnTo>
                <a:cubicBezTo>
                  <a:pt x="1756411" y="0"/>
                  <a:pt x="1838734" y="82323"/>
                  <a:pt x="1838734" y="183873"/>
                </a:cubicBezTo>
                <a:lnTo>
                  <a:pt x="1838734" y="4184927"/>
                </a:lnTo>
                <a:cubicBezTo>
                  <a:pt x="1838734" y="4286477"/>
                  <a:pt x="1756411" y="4368800"/>
                  <a:pt x="1654861" y="4368800"/>
                </a:cubicBezTo>
                <a:lnTo>
                  <a:pt x="183873" y="4368800"/>
                </a:lnTo>
                <a:cubicBezTo>
                  <a:pt x="82323" y="4368800"/>
                  <a:pt x="0" y="4286477"/>
                  <a:pt x="0" y="4184927"/>
                </a:cubicBezTo>
                <a:lnTo>
                  <a:pt x="0" y="18387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315341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kern="1200" smtClean="0"/>
              <a:t>User identity</a:t>
            </a:r>
            <a:endParaRPr lang="en-US" sz="2500" kern="1200" dirty="0" smtClean="0"/>
          </a:p>
        </p:txBody>
      </p:sp>
      <p:sp>
        <p:nvSpPr>
          <p:cNvPr id="14" name="Freeform 13"/>
          <p:cNvSpPr/>
          <p:nvPr/>
        </p:nvSpPr>
        <p:spPr>
          <a:xfrm>
            <a:off x="4901025" y="3596640"/>
            <a:ext cx="1470987" cy="2839720"/>
          </a:xfrm>
          <a:custGeom>
            <a:avLst/>
            <a:gdLst>
              <a:gd name="connsiteX0" fmla="*/ 0 w 1470987"/>
              <a:gd name="connsiteY0" fmla="*/ 147099 h 2839720"/>
              <a:gd name="connsiteX1" fmla="*/ 147099 w 1470987"/>
              <a:gd name="connsiteY1" fmla="*/ 0 h 2839720"/>
              <a:gd name="connsiteX2" fmla="*/ 1323888 w 1470987"/>
              <a:gd name="connsiteY2" fmla="*/ 0 h 2839720"/>
              <a:gd name="connsiteX3" fmla="*/ 1470987 w 1470987"/>
              <a:gd name="connsiteY3" fmla="*/ 147099 h 2839720"/>
              <a:gd name="connsiteX4" fmla="*/ 1470987 w 1470987"/>
              <a:gd name="connsiteY4" fmla="*/ 2692621 h 2839720"/>
              <a:gd name="connsiteX5" fmla="*/ 1323888 w 1470987"/>
              <a:gd name="connsiteY5" fmla="*/ 2839720 h 2839720"/>
              <a:gd name="connsiteX6" fmla="*/ 147099 w 1470987"/>
              <a:gd name="connsiteY6" fmla="*/ 2839720 h 2839720"/>
              <a:gd name="connsiteX7" fmla="*/ 0 w 1470987"/>
              <a:gd name="connsiteY7" fmla="*/ 2692621 h 2839720"/>
              <a:gd name="connsiteX8" fmla="*/ 0 w 1470987"/>
              <a:gd name="connsiteY8" fmla="*/ 147099 h 283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987" h="2839720">
                <a:moveTo>
                  <a:pt x="0" y="147099"/>
                </a:moveTo>
                <a:cubicBezTo>
                  <a:pt x="0" y="65858"/>
                  <a:pt x="65858" y="0"/>
                  <a:pt x="147099" y="0"/>
                </a:cubicBezTo>
                <a:lnTo>
                  <a:pt x="1323888" y="0"/>
                </a:lnTo>
                <a:cubicBezTo>
                  <a:pt x="1405129" y="0"/>
                  <a:pt x="1470987" y="65858"/>
                  <a:pt x="1470987" y="147099"/>
                </a:cubicBezTo>
                <a:lnTo>
                  <a:pt x="1470987" y="2692621"/>
                </a:lnTo>
                <a:cubicBezTo>
                  <a:pt x="1470987" y="2773862"/>
                  <a:pt x="1405129" y="2839720"/>
                  <a:pt x="1323888" y="2839720"/>
                </a:cubicBezTo>
                <a:lnTo>
                  <a:pt x="147099" y="2839720"/>
                </a:lnTo>
                <a:cubicBezTo>
                  <a:pt x="65858" y="2839720"/>
                  <a:pt x="0" y="2773862"/>
                  <a:pt x="0" y="2692621"/>
                </a:cubicBezTo>
                <a:lnTo>
                  <a:pt x="0" y="1470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644" tIns="69754" rIns="78644" bIns="69754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bg1"/>
                </a:solidFill>
              </a:rPr>
              <a:t>Typically for inside users who identify themselves using some form of secure authentication technology</a:t>
            </a:r>
          </a:p>
        </p:txBody>
      </p:sp>
      <p:sp>
        <p:nvSpPr>
          <p:cNvPr id="15" name="Freeform 14"/>
          <p:cNvSpPr/>
          <p:nvPr/>
        </p:nvSpPr>
        <p:spPr>
          <a:xfrm>
            <a:off x="6693791" y="2286000"/>
            <a:ext cx="1838734" cy="4368800"/>
          </a:xfrm>
          <a:custGeom>
            <a:avLst/>
            <a:gdLst>
              <a:gd name="connsiteX0" fmla="*/ 0 w 1838734"/>
              <a:gd name="connsiteY0" fmla="*/ 183873 h 4368800"/>
              <a:gd name="connsiteX1" fmla="*/ 183873 w 1838734"/>
              <a:gd name="connsiteY1" fmla="*/ 0 h 4368800"/>
              <a:gd name="connsiteX2" fmla="*/ 1654861 w 1838734"/>
              <a:gd name="connsiteY2" fmla="*/ 0 h 4368800"/>
              <a:gd name="connsiteX3" fmla="*/ 1838734 w 1838734"/>
              <a:gd name="connsiteY3" fmla="*/ 183873 h 4368800"/>
              <a:gd name="connsiteX4" fmla="*/ 1838734 w 1838734"/>
              <a:gd name="connsiteY4" fmla="*/ 4184927 h 4368800"/>
              <a:gd name="connsiteX5" fmla="*/ 1654861 w 1838734"/>
              <a:gd name="connsiteY5" fmla="*/ 4368800 h 4368800"/>
              <a:gd name="connsiteX6" fmla="*/ 183873 w 1838734"/>
              <a:gd name="connsiteY6" fmla="*/ 4368800 h 4368800"/>
              <a:gd name="connsiteX7" fmla="*/ 0 w 1838734"/>
              <a:gd name="connsiteY7" fmla="*/ 4184927 h 4368800"/>
              <a:gd name="connsiteX8" fmla="*/ 0 w 1838734"/>
              <a:gd name="connsiteY8" fmla="*/ 183873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734" h="4368800">
                <a:moveTo>
                  <a:pt x="0" y="183873"/>
                </a:moveTo>
                <a:cubicBezTo>
                  <a:pt x="0" y="82323"/>
                  <a:pt x="82323" y="0"/>
                  <a:pt x="183873" y="0"/>
                </a:cubicBezTo>
                <a:lnTo>
                  <a:pt x="1654861" y="0"/>
                </a:lnTo>
                <a:cubicBezTo>
                  <a:pt x="1756411" y="0"/>
                  <a:pt x="1838734" y="82323"/>
                  <a:pt x="1838734" y="183873"/>
                </a:cubicBezTo>
                <a:lnTo>
                  <a:pt x="1838734" y="4184927"/>
                </a:lnTo>
                <a:cubicBezTo>
                  <a:pt x="1838734" y="4286477"/>
                  <a:pt x="1756411" y="4368800"/>
                  <a:pt x="1654861" y="4368800"/>
                </a:cubicBezTo>
                <a:lnTo>
                  <a:pt x="183873" y="4368800"/>
                </a:lnTo>
                <a:cubicBezTo>
                  <a:pt x="82323" y="4368800"/>
                  <a:pt x="0" y="4286477"/>
                  <a:pt x="0" y="4184927"/>
                </a:cubicBezTo>
                <a:lnTo>
                  <a:pt x="0" y="18387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315341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kern="1200" smtClean="0"/>
              <a:t>Network activity</a:t>
            </a:r>
            <a:endParaRPr lang="en-US" sz="2500" kern="12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6877665" y="3596640"/>
            <a:ext cx="1470987" cy="2839720"/>
          </a:xfrm>
          <a:custGeom>
            <a:avLst/>
            <a:gdLst>
              <a:gd name="connsiteX0" fmla="*/ 0 w 1470987"/>
              <a:gd name="connsiteY0" fmla="*/ 147099 h 2839720"/>
              <a:gd name="connsiteX1" fmla="*/ 147099 w 1470987"/>
              <a:gd name="connsiteY1" fmla="*/ 0 h 2839720"/>
              <a:gd name="connsiteX2" fmla="*/ 1323888 w 1470987"/>
              <a:gd name="connsiteY2" fmla="*/ 0 h 2839720"/>
              <a:gd name="connsiteX3" fmla="*/ 1470987 w 1470987"/>
              <a:gd name="connsiteY3" fmla="*/ 147099 h 2839720"/>
              <a:gd name="connsiteX4" fmla="*/ 1470987 w 1470987"/>
              <a:gd name="connsiteY4" fmla="*/ 2692621 h 2839720"/>
              <a:gd name="connsiteX5" fmla="*/ 1323888 w 1470987"/>
              <a:gd name="connsiteY5" fmla="*/ 2839720 h 2839720"/>
              <a:gd name="connsiteX6" fmla="*/ 147099 w 1470987"/>
              <a:gd name="connsiteY6" fmla="*/ 2839720 h 2839720"/>
              <a:gd name="connsiteX7" fmla="*/ 0 w 1470987"/>
              <a:gd name="connsiteY7" fmla="*/ 2692621 h 2839720"/>
              <a:gd name="connsiteX8" fmla="*/ 0 w 1470987"/>
              <a:gd name="connsiteY8" fmla="*/ 147099 h 283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987" h="2839720">
                <a:moveTo>
                  <a:pt x="0" y="147099"/>
                </a:moveTo>
                <a:cubicBezTo>
                  <a:pt x="0" y="65858"/>
                  <a:pt x="65858" y="0"/>
                  <a:pt x="147099" y="0"/>
                </a:cubicBezTo>
                <a:lnTo>
                  <a:pt x="1323888" y="0"/>
                </a:lnTo>
                <a:cubicBezTo>
                  <a:pt x="1405129" y="0"/>
                  <a:pt x="1470987" y="65858"/>
                  <a:pt x="1470987" y="147099"/>
                </a:cubicBezTo>
                <a:lnTo>
                  <a:pt x="1470987" y="2692621"/>
                </a:lnTo>
                <a:cubicBezTo>
                  <a:pt x="1470987" y="2773862"/>
                  <a:pt x="1405129" y="2839720"/>
                  <a:pt x="1323888" y="2839720"/>
                </a:cubicBezTo>
                <a:lnTo>
                  <a:pt x="147099" y="2839720"/>
                </a:lnTo>
                <a:cubicBezTo>
                  <a:pt x="65858" y="2839720"/>
                  <a:pt x="0" y="2773862"/>
                  <a:pt x="0" y="2692621"/>
                </a:cubicBezTo>
                <a:lnTo>
                  <a:pt x="0" y="1470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644" tIns="69754" rIns="78644" bIns="69754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bg1"/>
                </a:solidFill>
              </a:rPr>
              <a:t>Controls access based on considerations such as the time or request, rate of requests, or other activity patterns</a:t>
            </a:r>
            <a:endParaRPr lang="en-US" sz="1600" b="1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858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Firewall Capabilities And Limits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capabilities:</a:t>
            </a:r>
          </a:p>
          <a:p>
            <a:pPr lvl="1"/>
            <a:r>
              <a:rPr lang="en-US" sz="2000" dirty="0" smtClean="0"/>
              <a:t>defines a single choke point</a:t>
            </a:r>
          </a:p>
          <a:p>
            <a:pPr lvl="1"/>
            <a:r>
              <a:rPr lang="en-US" sz="2000" dirty="0" smtClean="0"/>
              <a:t>provides a location for monitoring security events</a:t>
            </a:r>
          </a:p>
          <a:p>
            <a:pPr lvl="1"/>
            <a:r>
              <a:rPr lang="en-US" sz="2000" dirty="0" smtClean="0"/>
              <a:t>convenient platform for several Internet functions that are not security related</a:t>
            </a:r>
          </a:p>
          <a:p>
            <a:pPr lvl="1"/>
            <a:r>
              <a:rPr lang="en-US" sz="2000" dirty="0" smtClean="0"/>
              <a:t>can serve as the platform for </a:t>
            </a:r>
            <a:r>
              <a:rPr lang="en-US" sz="2000" dirty="0" err="1" smtClean="0"/>
              <a:t>IPSec</a:t>
            </a:r>
            <a:endParaRPr lang="en-US" sz="2000" dirty="0" smtClean="0"/>
          </a:p>
          <a:p>
            <a:pPr lvl="0"/>
            <a:r>
              <a:rPr lang="en-US" sz="2400" dirty="0" smtClean="0"/>
              <a:t>limitations:</a:t>
            </a:r>
          </a:p>
          <a:p>
            <a:pPr lvl="1"/>
            <a:r>
              <a:rPr lang="en-US" sz="2000" dirty="0" smtClean="0"/>
              <a:t>cannot protect against attacks bypassing firewall</a:t>
            </a:r>
          </a:p>
          <a:p>
            <a:pPr lvl="1"/>
            <a:r>
              <a:rPr lang="en-US" sz="2000" dirty="0" smtClean="0"/>
              <a:t>may not protect fully against internal threats</a:t>
            </a:r>
          </a:p>
          <a:p>
            <a:pPr lvl="1"/>
            <a:r>
              <a:rPr lang="en-US" sz="2000" dirty="0" smtClean="0"/>
              <a:t>improperly secured wireless LAN can be accessed from outside the organization</a:t>
            </a:r>
          </a:p>
          <a:p>
            <a:pPr lvl="1"/>
            <a:r>
              <a:rPr lang="en-US" sz="2000" dirty="0" smtClean="0"/>
              <a:t>laptop, PDA, or portable storage device may be infected outside the corporate network then used internally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3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Firewalls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77244"/>
            <a:ext cx="2676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12" y="999753"/>
            <a:ext cx="55245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70026"/>
            <a:ext cx="28479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975695"/>
            <a:ext cx="26574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08" y="4077072"/>
            <a:ext cx="2790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57044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20289791"/>
              </p:ext>
            </p:extLst>
          </p:nvPr>
        </p:nvGraphicFramePr>
        <p:xfrm>
          <a:off x="899592" y="2342009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2852936"/>
            <a:ext cx="2676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Packet Filtering Firewall</a:t>
            </a: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686800" cy="4830763"/>
          </a:xfrm>
        </p:spPr>
        <p:txBody>
          <a:bodyPr/>
          <a:lstStyle/>
          <a:p>
            <a:r>
              <a:rPr lang="en-US" sz="2800" dirty="0" smtClean="0"/>
              <a:t>applies rules to each incoming and outgoing IP packet </a:t>
            </a:r>
          </a:p>
          <a:p>
            <a:pPr lvl="1"/>
            <a:r>
              <a:rPr lang="en-US" sz="2400" dirty="0" smtClean="0"/>
              <a:t>typically a list of rules based on matches in the </a:t>
            </a:r>
            <a:r>
              <a:rPr lang="en-US" sz="2400" dirty="0" smtClean="0"/>
              <a:t>TCP/IP </a:t>
            </a:r>
            <a:r>
              <a:rPr lang="en-US" sz="2400" dirty="0" smtClean="0"/>
              <a:t>header</a:t>
            </a:r>
          </a:p>
          <a:p>
            <a:pPr lvl="1"/>
            <a:r>
              <a:rPr lang="en-US" sz="2400" dirty="0" smtClean="0"/>
              <a:t>forwards or discards the packet based on rules match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400" dirty="0" smtClean="0"/>
              <a:t>two </a:t>
            </a:r>
            <a:r>
              <a:rPr lang="en-US" sz="2400" dirty="0" smtClean="0"/>
              <a:t>default policies:</a:t>
            </a:r>
          </a:p>
          <a:p>
            <a:pPr lvl="1"/>
            <a:r>
              <a:rPr lang="en-US" sz="2400" b="1" dirty="0" smtClean="0"/>
              <a:t>discard</a:t>
            </a:r>
            <a:r>
              <a:rPr lang="en-US" sz="2400" dirty="0" smtClean="0"/>
              <a:t> - prohibit unless expressly permitted</a:t>
            </a:r>
          </a:p>
          <a:p>
            <a:pPr lvl="2"/>
            <a:r>
              <a:rPr lang="en-US" sz="2000" dirty="0" smtClean="0"/>
              <a:t>more conservative, controlled, visible to users</a:t>
            </a:r>
          </a:p>
          <a:p>
            <a:pPr lvl="1"/>
            <a:r>
              <a:rPr lang="en-US" sz="2400" b="1" dirty="0" smtClean="0"/>
              <a:t>forward</a:t>
            </a:r>
            <a:r>
              <a:rPr lang="en-US" sz="2400" dirty="0" smtClean="0"/>
              <a:t> - permit unless expressly prohibited</a:t>
            </a:r>
          </a:p>
          <a:p>
            <a:pPr lvl="2"/>
            <a:r>
              <a:rPr lang="en-US" sz="2000" dirty="0" smtClean="0"/>
              <a:t>easier to manage and use but less secure</a:t>
            </a:r>
          </a:p>
        </p:txBody>
      </p:sp>
    </p:spTree>
    <p:extLst>
      <p:ext uri="{BB962C8B-B14F-4D97-AF65-F5344CB8AC3E}">
        <p14:creationId xmlns:p14="http://schemas.microsoft.com/office/powerpoint/2010/main" val="173712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2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957787"/>
              </p:ext>
            </p:extLst>
          </p:nvPr>
        </p:nvGraphicFramePr>
        <p:xfrm>
          <a:off x="3086100" y="3501008"/>
          <a:ext cx="60579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Document" r:id="rId4" imgW="6057677" imgH="1485845" progId="Word.Document.12">
                  <p:embed/>
                </p:oleObj>
              </mc:Choice>
              <mc:Fallback>
                <p:oleObj name="Document" r:id="rId4" imgW="6057677" imgH="148584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3501008"/>
                        <a:ext cx="6057900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10739"/>
              </p:ext>
            </p:extLst>
          </p:nvPr>
        </p:nvGraphicFramePr>
        <p:xfrm>
          <a:off x="3086100" y="2366640"/>
          <a:ext cx="6057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Document" r:id="rId6" imgW="6057677" imgH="1422348" progId="Word.Document.12">
                  <p:embed/>
                </p:oleObj>
              </mc:Choice>
              <mc:Fallback>
                <p:oleObj name="Document" r:id="rId6" imgW="6057677" imgH="142234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2366640"/>
                        <a:ext cx="6057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053141"/>
              </p:ext>
            </p:extLst>
          </p:nvPr>
        </p:nvGraphicFramePr>
        <p:xfrm>
          <a:off x="3086100" y="1628800"/>
          <a:ext cx="6057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Document" r:id="rId8" imgW="6057677" imgH="1015963" progId="Word.Document.12">
                  <p:embed/>
                </p:oleObj>
              </mc:Choice>
              <mc:Fallback>
                <p:oleObj name="Document" r:id="rId8" imgW="6057677" imgH="101596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1628800"/>
                        <a:ext cx="6057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392"/>
              </p:ext>
            </p:extLst>
          </p:nvPr>
        </p:nvGraphicFramePr>
        <p:xfrm>
          <a:off x="3086100" y="836712"/>
          <a:ext cx="6057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Document" r:id="rId10" imgW="6057677" imgH="1015963" progId="Word.Document.12">
                  <p:embed/>
                </p:oleObj>
              </mc:Choice>
              <mc:Fallback>
                <p:oleObj name="Document" r:id="rId10" imgW="6057677" imgH="101596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836712"/>
                        <a:ext cx="6057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28600"/>
            <a:ext cx="3124200" cy="5943600"/>
          </a:xfrm>
          <a:noFill/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ＭＳ Ｐゴシック" pitchFamily="34" charset="-128"/>
              </a:rPr>
              <a:t>Packet Filter </a:t>
            </a:r>
            <a:b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ＭＳ Ｐゴシック" pitchFamily="34" charset="-128"/>
              </a:rPr>
            </a:b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ＭＳ Ｐゴシック" pitchFamily="34" charset="-128"/>
              </a:rPr>
              <a:t>Rules</a:t>
            </a:r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90917"/>
              </p:ext>
            </p:extLst>
          </p:nvPr>
        </p:nvGraphicFramePr>
        <p:xfrm>
          <a:off x="3086100" y="-171400"/>
          <a:ext cx="60579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Document" r:id="rId12" imgW="6057677" imgH="1244554" progId="">
                  <p:embed/>
                </p:oleObj>
              </mc:Choice>
              <mc:Fallback>
                <p:oleObj name="Document" r:id="rId12" imgW="6057677" imgH="124455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-171400"/>
                        <a:ext cx="605790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960195"/>
              </p:ext>
            </p:extLst>
          </p:nvPr>
        </p:nvGraphicFramePr>
        <p:xfrm>
          <a:off x="35495" y="5025370"/>
          <a:ext cx="6264697" cy="196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Document" r:id="rId14" imgW="6083076" imgH="1904930" progId="Word.Document.12">
                  <p:embed/>
                </p:oleObj>
              </mc:Choice>
              <mc:Fallback>
                <p:oleObj name="Document" r:id="rId14" imgW="6083076" imgH="19049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5" y="5025370"/>
                        <a:ext cx="6264697" cy="1961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83043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13672</TotalTime>
  <Words>12436</Words>
  <Application>Microsoft Office PowerPoint</Application>
  <PresentationFormat>On-screen Show (4:3)</PresentationFormat>
  <Paragraphs>1330</Paragraphs>
  <Slides>37</Slides>
  <Notes>37</Notes>
  <HiddenSlides>0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ＭＳ Ｐゴシック</vt:lpstr>
      <vt:lpstr>Arial</vt:lpstr>
      <vt:lpstr>Calibri</vt:lpstr>
      <vt:lpstr>Corbel</vt:lpstr>
      <vt:lpstr>Times New Roman</vt:lpstr>
      <vt:lpstr>Wingdings</vt:lpstr>
      <vt:lpstr>UNR</vt:lpstr>
      <vt:lpstr>???</vt:lpstr>
      <vt:lpstr>Microsoft Word Document</vt:lpstr>
      <vt:lpstr>Document</vt:lpstr>
      <vt:lpstr>Lecture 15 Firewalls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Types of Firewalls</vt:lpstr>
      <vt:lpstr>Packet Filtering Firewall</vt:lpstr>
      <vt:lpstr>Packet Filter  Rules</vt:lpstr>
      <vt:lpstr>Packet Filter: Advantages And Weaknesses</vt:lpstr>
      <vt:lpstr>Stateful Inspection Firewall</vt:lpstr>
      <vt:lpstr>Stateful Firewall Connection State</vt:lpstr>
      <vt:lpstr>Application-Level Gateway</vt:lpstr>
      <vt:lpstr>Circuit-Level Gateway</vt:lpstr>
      <vt:lpstr>SOCKS Circuit-Level Gateway </vt:lpstr>
      <vt:lpstr>Bastion Hosts</vt:lpstr>
      <vt:lpstr>Firewall Topologies</vt:lpstr>
      <vt:lpstr>Host-Based Firewalls</vt:lpstr>
      <vt:lpstr>Personal Firewall</vt:lpstr>
      <vt:lpstr>Personal Firewall Interface</vt:lpstr>
      <vt:lpstr>Firewall Configuration</vt:lpstr>
      <vt:lpstr>PowerPoint Presentation</vt:lpstr>
      <vt:lpstr>Virtual Private Networks (VPNs)</vt:lpstr>
      <vt:lpstr>Intrusion Prevention Systems (IPS)</vt:lpstr>
      <vt:lpstr>Host-Based IPS (HIPS)</vt:lpstr>
      <vt:lpstr>Host-Based IPS (HIPS)</vt:lpstr>
      <vt:lpstr>HIPS</vt:lpstr>
      <vt:lpstr>The Role of HIPS</vt:lpstr>
      <vt:lpstr>Network-Based IPS (NIPS)</vt:lpstr>
      <vt:lpstr>Digital Immune System</vt:lpstr>
      <vt:lpstr>Worm Monitors</vt:lpstr>
      <vt:lpstr>Snort Inline</vt:lpstr>
      <vt:lpstr>Unified  Threat Management Products</vt:lpstr>
      <vt:lpstr>PowerPoint Presentation</vt:lpstr>
      <vt:lpstr>PowerPoint Presentation</vt:lpstr>
      <vt:lpstr>PowerPoint Presentation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Mehmet H Gunes</cp:lastModifiedBy>
  <cp:revision>261</cp:revision>
  <cp:lastPrinted>2012-02-15T18:40:28Z</cp:lastPrinted>
  <dcterms:created xsi:type="dcterms:W3CDTF">2011-10-15T19:00:50Z</dcterms:created>
  <dcterms:modified xsi:type="dcterms:W3CDTF">2014-10-14T19:27:05Z</dcterms:modified>
</cp:coreProperties>
</file>